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802" r:id="rId2"/>
    <p:sldId id="851" r:id="rId3"/>
    <p:sldId id="889" r:id="rId4"/>
    <p:sldId id="888" r:id="rId5"/>
    <p:sldId id="819" r:id="rId6"/>
    <p:sldId id="884" r:id="rId7"/>
    <p:sldId id="815" r:id="rId8"/>
    <p:sldId id="816" r:id="rId9"/>
    <p:sldId id="821" r:id="rId10"/>
    <p:sldId id="785" r:id="rId11"/>
    <p:sldId id="892" r:id="rId12"/>
    <p:sldId id="789" r:id="rId13"/>
    <p:sldId id="886" r:id="rId14"/>
    <p:sldId id="678" r:id="rId15"/>
    <p:sldId id="895" r:id="rId16"/>
    <p:sldId id="894" r:id="rId17"/>
    <p:sldId id="897" r:id="rId18"/>
    <p:sldId id="896" r:id="rId19"/>
    <p:sldId id="898" r:id="rId20"/>
    <p:sldId id="891" r:id="rId21"/>
    <p:sldId id="893" r:id="rId22"/>
    <p:sldId id="885" r:id="rId23"/>
    <p:sldId id="85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0000"/>
    <a:srgbClr val="FF99FF"/>
    <a:srgbClr val="FFCCFF"/>
    <a:srgbClr val="FFCC99"/>
    <a:srgbClr val="990033"/>
    <a:srgbClr val="993366"/>
    <a:srgbClr val="FFFF66"/>
    <a:srgbClr val="000066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504" autoAdjust="0"/>
  </p:normalViewPr>
  <p:slideViewPr>
    <p:cSldViewPr>
      <p:cViewPr>
        <p:scale>
          <a:sx n="90" d="100"/>
          <a:sy n="90" d="100"/>
        </p:scale>
        <p:origin x="-10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7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7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122C7F-5955-4E0D-9A5F-5651813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05881-42AE-4E4F-BFE7-FED6E4BB4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54EA-6BD7-4D3F-BCA8-D4F992D2E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6DC03-C360-4818-AD89-A37A3600A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11A0-ECB2-4459-A443-E869E3AEC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7A70-E0B0-4431-98B9-ED4F4AC5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145" y="141288"/>
            <a:ext cx="8229601" cy="1143000"/>
          </a:xfrm>
          <a:prstGeom prst="rect">
            <a:avLst/>
          </a:prstGeom>
        </p:spPr>
        <p:txBody>
          <a:bodyPr lIns="76820" tIns="38410" rIns="76820" bIns="38410" anchor="b" anchorCtr="0">
            <a:normAutofit/>
          </a:bodyPr>
          <a:lstStyle>
            <a:lvl1pPr>
              <a:defRPr sz="3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145" y="1600204"/>
            <a:ext cx="8229601" cy="4525963"/>
          </a:xfrm>
          <a:prstGeom prst="rect">
            <a:avLst/>
          </a:prstGeom>
        </p:spPr>
        <p:txBody>
          <a:bodyPr lIns="76820" tIns="38410" rIns="76820" bIns="38410"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529470" indent="-240062">
              <a:defRPr sz="1700">
                <a:solidFill>
                  <a:schemeClr val="bg2"/>
                </a:solidFill>
              </a:defRPr>
            </a:lvl2pPr>
            <a:lvl3pPr>
              <a:buFontTx/>
              <a:buNone/>
              <a:defRPr sz="1300">
                <a:solidFill>
                  <a:schemeClr val="bg2"/>
                </a:solidFill>
              </a:defRPr>
            </a:lvl3pPr>
            <a:lvl4pPr>
              <a:buFontTx/>
              <a:buNone/>
              <a:defRPr sz="1300">
                <a:solidFill>
                  <a:schemeClr val="bg2"/>
                </a:solidFill>
              </a:defRPr>
            </a:lvl4pPr>
            <a:lvl5pPr>
              <a:buFontTx/>
              <a:buNone/>
              <a:defRPr sz="13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28145" y="6233160"/>
            <a:ext cx="8241535" cy="22098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A3D7-1FA5-4B78-8B32-62DCF6909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4A3BA-B56D-49FE-8CC0-3C73D45EC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027B-46F5-4929-939E-678D0512F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7C438-5BE7-432D-B716-11AE302EA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BD31-9436-4751-8D37-984B7D13B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23448-B8B4-4762-B47E-FACC7EE7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03B5B-82BB-49E5-B972-DB51D28C2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1D514-9F1C-4944-8563-C653158B5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grid"/>
          <p:cNvPicPr>
            <a:picLocks noChangeAspect="1" noChangeArrowheads="1"/>
          </p:cNvPicPr>
          <p:nvPr userDrawn="1"/>
        </p:nvPicPr>
        <p:blipFill>
          <a:blip r:embed="rId16" cstate="screen"/>
          <a:srcRect t="32001"/>
          <a:stretch>
            <a:fillRect/>
          </a:stretch>
        </p:blipFill>
        <p:spPr bwMode="auto">
          <a:xfrm>
            <a:off x="762000" y="381000"/>
            <a:ext cx="7620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240F8D-801B-43AA-AFAA-B3F49D20C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slider"/>
          <p:cNvPicPr>
            <a:picLocks noChangeAspect="1" noChangeArrowheads="1"/>
          </p:cNvPicPr>
          <p:nvPr userDrawn="1"/>
        </p:nvPicPr>
        <p:blipFill>
          <a:blip r:embed="rId17" cstate="screen"/>
          <a:srcRect l="28323" r="44508"/>
          <a:stretch>
            <a:fillRect/>
          </a:stretch>
        </p:blipFill>
        <p:spPr bwMode="auto">
          <a:xfrm>
            <a:off x="1371600" y="1174750"/>
            <a:ext cx="70104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slider"/>
          <p:cNvPicPr>
            <a:picLocks noChangeAspect="1" noChangeArrowheads="1"/>
          </p:cNvPicPr>
          <p:nvPr userDrawn="1"/>
        </p:nvPicPr>
        <p:blipFill>
          <a:blip r:embed="rId17" cstate="screen"/>
          <a:srcRect l="28323" r="44508"/>
          <a:stretch>
            <a:fillRect/>
          </a:stretch>
        </p:blipFill>
        <p:spPr bwMode="auto">
          <a:xfrm>
            <a:off x="0" y="0"/>
            <a:ext cx="30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9900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Presentations\24MillionParticles_Velocity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8229600" cy="1470025"/>
          </a:xfrm>
        </p:spPr>
        <p:txBody>
          <a:bodyPr/>
          <a:lstStyle/>
          <a:p>
            <a:pPr algn="l" eaLnBrk="1" hangingPunct="1"/>
            <a:r>
              <a:rPr lang="en-US" sz="4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New Challenges in Large Simulation Databases</a:t>
            </a:r>
            <a:endParaRPr lang="en-US" sz="4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477000" cy="533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Alex Szalay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JHU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318000"/>
            <a:ext cx="317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800" y="3632200"/>
            <a:ext cx="32512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953000"/>
            <a:ext cx="2057400" cy="191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133089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Documents and Settings\szalay\My Documents\My Dropbox\idies-logo.jpg"/>
          <p:cNvPicPr>
            <a:picLocks noChangeAspect="1" noChangeArrowheads="1"/>
          </p:cNvPicPr>
          <p:nvPr/>
        </p:nvPicPr>
        <p:blipFill>
          <a:blip r:embed="rId6" cstate="print"/>
          <a:srcRect b="12925"/>
          <a:stretch>
            <a:fillRect/>
          </a:stretch>
        </p:blipFill>
        <p:spPr bwMode="auto">
          <a:xfrm>
            <a:off x="4114800" y="0"/>
            <a:ext cx="5029200" cy="72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Amdahl’s Laws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953000"/>
          </a:xfrm>
        </p:spPr>
        <p:txBody>
          <a:bodyPr/>
          <a:lstStyle/>
          <a:p>
            <a:pPr marL="495300" indent="-495300" eaLnBrk="1" hangingPunct="1">
              <a:buFontTx/>
              <a:buNone/>
            </a:pPr>
            <a:r>
              <a:rPr lang="en-US" dirty="0" smtClean="0"/>
              <a:t>Gene Amdahl (1965):  Laws for a balanced system</a:t>
            </a:r>
          </a:p>
          <a:p>
            <a:pPr marL="495300" indent="-495300" eaLnBrk="1" hangingPunct="1">
              <a:buFontTx/>
              <a:buAutoNum type="romanLcPeriod"/>
            </a:pPr>
            <a:r>
              <a:rPr lang="en-US" dirty="0" smtClean="0"/>
              <a:t>Parallelism: max speedup is S/(S+P)</a:t>
            </a:r>
          </a:p>
          <a:p>
            <a:pPr marL="495300" indent="-495300" eaLnBrk="1" hangingPunct="1">
              <a:buFontTx/>
              <a:buAutoNum type="romanLcPeriod"/>
            </a:pPr>
            <a:r>
              <a:rPr lang="en-US" b="1" dirty="0" smtClean="0"/>
              <a:t>One bit of IO/sec per instruction/sec (BW)</a:t>
            </a:r>
          </a:p>
          <a:p>
            <a:pPr marL="495300" indent="-495300" eaLnBrk="1" hangingPunct="1">
              <a:buFontTx/>
              <a:buAutoNum type="romanLcPeriod"/>
            </a:pPr>
            <a:r>
              <a:rPr lang="en-US" dirty="0" smtClean="0"/>
              <a:t>One byte of memory per one instruction/sec (MEM</a:t>
            </a:r>
            <a:r>
              <a:rPr lang="en-US" dirty="0" smtClean="0"/>
              <a:t>)</a:t>
            </a:r>
          </a:p>
          <a:p>
            <a:pPr marL="495300" indent="-495300" eaLnBrk="1" hangingPunct="1">
              <a:buFontTx/>
              <a:buAutoNum type="romanLcPeriod"/>
            </a:pPr>
            <a:endParaRPr lang="en-US" dirty="0" smtClean="0"/>
          </a:p>
          <a:p>
            <a:pPr marL="495300" indent="-495300" eaLnBrk="1" hangingPunct="1">
              <a:buFontTx/>
              <a:buNone/>
            </a:pPr>
            <a:endParaRPr lang="en-US" dirty="0" smtClean="0"/>
          </a:p>
          <a:p>
            <a:pPr marL="495300" indent="-495300" eaLnBrk="1" hangingPunct="1">
              <a:buFontTx/>
              <a:buNone/>
            </a:pPr>
            <a:endParaRPr lang="en-US" dirty="0" smtClean="0"/>
          </a:p>
          <a:p>
            <a:pPr marL="495300" indent="-495300" eaLnBrk="1" hangingPunct="1">
              <a:buFontTx/>
              <a:buNone/>
            </a:pPr>
            <a:endParaRPr lang="en-US" dirty="0" smtClean="0"/>
          </a:p>
          <a:p>
            <a:pPr marL="495300" indent="-495300" eaLnBrk="1" hangingPunct="1">
              <a:buFontTx/>
              <a:buNone/>
            </a:pPr>
            <a:endParaRPr lang="en-US" dirty="0" smtClean="0"/>
          </a:p>
          <a:p>
            <a:pPr marL="495300" indent="-495300" eaLnBrk="1" hangingPunct="1">
              <a:buFontTx/>
              <a:buNone/>
            </a:pPr>
            <a:endParaRPr lang="en-US" sz="2000" dirty="0" smtClean="0"/>
          </a:p>
          <a:p>
            <a:pPr marL="495300" indent="-495300" eaLnBrk="1" hangingPunct="1">
              <a:buFontTx/>
              <a:buNone/>
            </a:pPr>
            <a:r>
              <a:rPr lang="en-US" sz="2000" dirty="0" smtClean="0"/>
              <a:t>Modern </a:t>
            </a:r>
            <a:r>
              <a:rPr lang="en-US" sz="2000" dirty="0" smtClean="0"/>
              <a:t>multi-core systems move farther </a:t>
            </a:r>
            <a:r>
              <a:rPr lang="en-US" sz="2000" dirty="0" smtClean="0"/>
              <a:t>away </a:t>
            </a:r>
            <a:r>
              <a:rPr lang="en-US" sz="2000" dirty="0" smtClean="0"/>
              <a:t>from Amdahl’s Laws </a:t>
            </a:r>
            <a:br>
              <a:rPr lang="en-US" sz="2000" dirty="0" smtClean="0"/>
            </a:br>
            <a:r>
              <a:rPr lang="en-US" sz="2000" dirty="0" smtClean="0"/>
              <a:t>(Bell, Gray and Szalay 2006)</a:t>
            </a:r>
          </a:p>
          <a:p>
            <a:pPr marL="495300" indent="-4953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993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87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8763000" cy="214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Architectual</a:t>
            </a:r>
            <a:r>
              <a:rPr lang="en-US" dirty="0" smtClean="0"/>
              <a:t>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build a system good for the analysis?</a:t>
            </a:r>
          </a:p>
          <a:p>
            <a:r>
              <a:rPr lang="en-US" dirty="0" smtClean="0"/>
              <a:t>Where should data be stored</a:t>
            </a:r>
          </a:p>
          <a:p>
            <a:pPr lvl="1"/>
            <a:r>
              <a:rPr lang="en-US" dirty="0" smtClean="0"/>
              <a:t>Not at the supercomputers (too expensive storage)</a:t>
            </a:r>
          </a:p>
          <a:p>
            <a:pPr lvl="1"/>
            <a:r>
              <a:rPr lang="en-US" dirty="0" smtClean="0"/>
              <a:t>Computations and visualizations must be on top of the data</a:t>
            </a:r>
          </a:p>
          <a:p>
            <a:pPr lvl="1"/>
            <a:r>
              <a:rPr lang="en-US" dirty="0" smtClean="0"/>
              <a:t>Need high bandwidth to source of data</a:t>
            </a:r>
          </a:p>
          <a:p>
            <a:r>
              <a:rPr lang="en-US" dirty="0" smtClean="0"/>
              <a:t>Databases are a good model, but are they scalable?</a:t>
            </a:r>
          </a:p>
          <a:p>
            <a:pPr lvl="1"/>
            <a:r>
              <a:rPr lang="en-US" dirty="0" smtClean="0"/>
              <a:t>Google (</a:t>
            </a:r>
            <a:r>
              <a:rPr lang="en-US" dirty="0" err="1" smtClean="0"/>
              <a:t>Dremel</a:t>
            </a:r>
            <a:r>
              <a:rPr lang="en-US" dirty="0" smtClean="0"/>
              <a:t>, </a:t>
            </a:r>
            <a:r>
              <a:rPr lang="en-US" dirty="0" err="1" smtClean="0"/>
              <a:t>Tenzing</a:t>
            </a:r>
            <a:r>
              <a:rPr lang="en-US" dirty="0" smtClean="0"/>
              <a:t>, Spanner: </a:t>
            </a:r>
            <a:r>
              <a:rPr lang="en-US" dirty="0" err="1" smtClean="0"/>
              <a:t>exascale</a:t>
            </a:r>
            <a:r>
              <a:rPr lang="en-US" dirty="0" smtClean="0"/>
              <a:t> SQL)</a:t>
            </a:r>
          </a:p>
          <a:p>
            <a:pPr lvl="1"/>
            <a:r>
              <a:rPr lang="en-US" dirty="0" smtClean="0"/>
              <a:t>Need to be augmented with value-added services</a:t>
            </a:r>
          </a:p>
          <a:p>
            <a:r>
              <a:rPr lang="en-US" dirty="0" smtClean="0"/>
              <a:t>Makes no sense to build master servers, scale out</a:t>
            </a:r>
          </a:p>
          <a:p>
            <a:pPr lvl="1"/>
            <a:r>
              <a:rPr lang="en-US" dirty="0" smtClean="0"/>
              <a:t>Cosmology simulations are not hard to partition</a:t>
            </a:r>
            <a:endParaRPr lang="en-US" dirty="0" smtClean="0"/>
          </a:p>
          <a:p>
            <a:pPr lvl="1"/>
            <a:r>
              <a:rPr lang="en-US" dirty="0" smtClean="0"/>
              <a:t>Use fast, cheap storage, GPUs for some of the compute</a:t>
            </a:r>
          </a:p>
          <a:p>
            <a:pPr lvl="1"/>
            <a:r>
              <a:rPr lang="en-US" dirty="0" smtClean="0"/>
              <a:t>Consider a layer of large memory systems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Today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 b="1" dirty="0" smtClean="0"/>
              <a:t>Stu Feldman: Extreme computing is about tradeoffs</a:t>
            </a:r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Ordered priorities for data-intensive scientific computing</a:t>
            </a:r>
            <a:br>
              <a:rPr lang="en-US" dirty="0" smtClean="0"/>
            </a:br>
            <a:endParaRPr lang="en-US" dirty="0" smtClean="0"/>
          </a:p>
          <a:p>
            <a:pPr marL="838200" lvl="1" indent="-381000">
              <a:spcBef>
                <a:spcPct val="10000"/>
              </a:spcBef>
              <a:buFontTx/>
              <a:buAutoNum type="arabicPeriod"/>
            </a:pPr>
            <a:r>
              <a:rPr lang="en-US" dirty="0" smtClean="0"/>
              <a:t>Total storage 	(-&gt; low redundancy)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Cost		(-&gt; total cost </a:t>
            </a:r>
            <a:r>
              <a:rPr lang="en-US" dirty="0" err="1" smtClean="0"/>
              <a:t>vs</a:t>
            </a:r>
            <a:r>
              <a:rPr lang="en-US" dirty="0" smtClean="0"/>
              <a:t> price of raw disks)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Sequential IO 	(-&gt; locally attached disks, fast ctrl)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Fast streams	(-&gt;GPUs inside server)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Low power 	(-&gt; slow normal CPUs, lots of disks/</a:t>
            </a:r>
            <a:r>
              <a:rPr lang="en-US" dirty="0" err="1" smtClean="0"/>
              <a:t>mobo</a:t>
            </a:r>
            <a:r>
              <a:rPr lang="en-US" dirty="0" smtClean="0"/>
              <a:t>)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The order will be different every year</a:t>
            </a:r>
            <a:r>
              <a:rPr lang="en-US" dirty="0" smtClean="0"/>
              <a:t>…</a:t>
            </a:r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Challenges today:  disk space, then memory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of a Petabyte</a:t>
            </a:r>
          </a:p>
        </p:txBody>
      </p:sp>
      <p:pic>
        <p:nvPicPr>
          <p:cNvPr id="117764" name="Picture 4" descr="Cost of a Petabyte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786313" cy="5486400"/>
          </a:xfrm>
          <a:prstGeom prst="rect">
            <a:avLst/>
          </a:prstGeom>
          <a:noFill/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5562600" y="1752600"/>
            <a:ext cx="3025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From </a:t>
            </a:r>
            <a:r>
              <a:rPr lang="en-US" dirty="0" smtClean="0">
                <a:latin typeface="Arial" charset="0"/>
              </a:rPr>
              <a:t>backblaze.com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Aug 2009</a:t>
            </a:r>
            <a:endParaRPr lang="en-US" dirty="0">
              <a:latin typeface="Arial" charset="0"/>
            </a:endParaRPr>
          </a:p>
        </p:txBody>
      </p:sp>
      <p:pic>
        <p:nvPicPr>
          <p:cNvPr id="117767" name="Picture 7" descr="backblaze-storage-pod-partially-assembled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19400"/>
            <a:ext cx="3200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JHU Data-Scope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229600" cy="4800600"/>
          </a:xfrm>
        </p:spPr>
        <p:txBody>
          <a:bodyPr/>
          <a:lstStyle/>
          <a:p>
            <a:r>
              <a:rPr lang="en-US" sz="2000" dirty="0" smtClean="0"/>
              <a:t>Funded by NSF MRI to build a new ‘instrument’ to look at data</a:t>
            </a:r>
          </a:p>
          <a:p>
            <a:r>
              <a:rPr lang="en-US" sz="2000" dirty="0" smtClean="0"/>
              <a:t>Goal: </a:t>
            </a:r>
            <a:r>
              <a:rPr lang="en-US" sz="2000" dirty="0" smtClean="0"/>
              <a:t>~100 </a:t>
            </a:r>
            <a:r>
              <a:rPr lang="en-US" sz="2000" dirty="0" smtClean="0"/>
              <a:t>servers for $1M + about $200K </a:t>
            </a:r>
            <a:r>
              <a:rPr lang="en-US" sz="2000" dirty="0" err="1" smtClean="0"/>
              <a:t>switches+racks</a:t>
            </a:r>
            <a:endParaRPr lang="en-US" sz="2000" dirty="0" smtClean="0"/>
          </a:p>
          <a:p>
            <a:r>
              <a:rPr lang="en-US" sz="2000" dirty="0" smtClean="0"/>
              <a:t>Two-tier: performance (P) and storage (S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Mix of regular HDD and SSDs</a:t>
            </a:r>
            <a:endParaRPr lang="en-US" sz="2000" dirty="0" smtClean="0"/>
          </a:p>
          <a:p>
            <a:r>
              <a:rPr lang="en-US" sz="2000" dirty="0" smtClean="0"/>
              <a:t>Large (5PB) + cheap  + fast (400+GBps), but …</a:t>
            </a:r>
            <a:br>
              <a:rPr lang="en-US" sz="2000" dirty="0" smtClean="0"/>
            </a:br>
            <a:r>
              <a:rPr lang="en-US" sz="2000" dirty="0" smtClean="0"/>
              <a:t>.          ..a special purpose instrument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2057398" y="3587350"/>
          <a:ext cx="4876802" cy="3118250"/>
        </p:xfrm>
        <a:graphic>
          <a:graphicData uri="http://schemas.openxmlformats.org/drawingml/2006/table">
            <a:tbl>
              <a:tblPr/>
              <a:tblGrid>
                <a:gridCol w="972658"/>
                <a:gridCol w="634930"/>
                <a:gridCol w="634930"/>
                <a:gridCol w="634930"/>
                <a:gridCol w="634930"/>
                <a:gridCol w="634930"/>
                <a:gridCol w="729494"/>
              </a:tblGrid>
              <a:tr h="312782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82" marR="8182" marT="81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Final configuration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782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82" marR="8182" marT="81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1P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1S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All P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All S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Full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servers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102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rack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units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204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564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capacity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2160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4320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6480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TB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price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8.8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792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$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power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186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kW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GPU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1.35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121.5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122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TF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seq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IO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477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GBps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IOPS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21600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324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21924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kIOPS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netwk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1140</a:t>
                      </a: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Gbps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82" marR="8182" marT="8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9554" name="Picture 2" descr="http://i.zdnet.com/blogs/nvidia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1" y="5181600"/>
            <a:ext cx="980064" cy="762000"/>
          </a:xfrm>
          <a:prstGeom prst="rect">
            <a:avLst/>
          </a:prstGeom>
          <a:noFill/>
        </p:spPr>
      </p:pic>
      <p:pic>
        <p:nvPicPr>
          <p:cNvPr id="279556" name="Picture 4" descr="http://upload.wikimedia.org/wikipedia/commons/0/03/NSF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96240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xplosion 2 17"/>
          <p:cNvSpPr/>
          <p:nvPr/>
        </p:nvSpPr>
        <p:spPr>
          <a:xfrm>
            <a:off x="1219200" y="2286000"/>
            <a:ext cx="7086600" cy="4114800"/>
          </a:xfrm>
          <a:prstGeom prst="irregularSeal2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10Gbps</a:t>
            </a: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 Layout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38400" y="1981200"/>
            <a:ext cx="4359275" cy="2062163"/>
            <a:chOff x="2385060" y="2814897"/>
            <a:chExt cx="4358640" cy="2061903"/>
          </a:xfrm>
        </p:grpSpPr>
        <p:sp>
          <p:nvSpPr>
            <p:cNvPr id="4" name="Rectangle 3"/>
            <p:cNvSpPr/>
            <p:nvPr/>
          </p:nvSpPr>
          <p:spPr>
            <a:xfrm>
              <a:off x="2385060" y="3886325"/>
              <a:ext cx="1234895" cy="99047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30P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720TB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51695" y="3886325"/>
              <a:ext cx="1233307" cy="99047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30P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720TB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08805" y="3886325"/>
              <a:ext cx="1234895" cy="99047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30P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720TB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85060" y="3486325"/>
              <a:ext cx="1234895" cy="4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txBody>
            <a:bodyPr anchor="b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+mn-lt"/>
                </a:rPr>
                <a:t> 0 GPU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1695" y="3048231"/>
              <a:ext cx="1233307" cy="8380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latin typeface="+mn-lt"/>
                </a:rPr>
                <a:t>1 GPU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8805" y="2814897"/>
              <a:ext cx="1234895" cy="10714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latin typeface="+mn-lt"/>
                </a:rPr>
                <a:t>2 GPU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66800" y="4800600"/>
            <a:ext cx="12192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720TB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0" y="4800600"/>
            <a:ext cx="12192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720TB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0" y="4800600"/>
            <a:ext cx="12192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720TB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4400" y="4800600"/>
            <a:ext cx="12192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720TB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4800600"/>
            <a:ext cx="12192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720TB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62800" y="4800600"/>
            <a:ext cx="12192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720TB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Architecture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Arista</a:t>
            </a:r>
            <a:r>
              <a:rPr lang="en-US" dirty="0" smtClean="0"/>
              <a:t> Networks switches (10G, copper and SFP+)</a:t>
            </a:r>
          </a:p>
          <a:p>
            <a:r>
              <a:rPr lang="en-US" dirty="0" smtClean="0"/>
              <a:t>5x 7140T-8S for the Top of the Rack (TOR) switches</a:t>
            </a:r>
          </a:p>
          <a:p>
            <a:pPr lvl="2"/>
            <a:r>
              <a:rPr lang="en-US" dirty="0" smtClean="0"/>
              <a:t>40 CAT6, 8 SFP+</a:t>
            </a:r>
          </a:p>
          <a:p>
            <a:r>
              <a:rPr lang="en-US" dirty="0" smtClean="0"/>
              <a:t>7050-S64 for the core</a:t>
            </a:r>
          </a:p>
          <a:p>
            <a:pPr lvl="2"/>
            <a:r>
              <a:rPr lang="en-US" dirty="0" smtClean="0"/>
              <a:t>64x SFP+, 4x QSFP+ (40G)</a:t>
            </a:r>
          </a:p>
          <a:p>
            <a:r>
              <a:rPr lang="en-US" dirty="0" smtClean="0"/>
              <a:t>Fat-tree architecture</a:t>
            </a:r>
          </a:p>
          <a:p>
            <a:r>
              <a:rPr lang="en-US" dirty="0" smtClean="0"/>
              <a:t>Uplink to Cisco Nexus 7K</a:t>
            </a:r>
          </a:p>
          <a:p>
            <a:pPr lvl="1"/>
            <a:r>
              <a:rPr lang="en-US" dirty="0" smtClean="0"/>
              <a:t>2x100G card</a:t>
            </a:r>
          </a:p>
          <a:p>
            <a:pPr lvl="1"/>
            <a:r>
              <a:rPr lang="en-US" dirty="0" smtClean="0"/>
              <a:t>6x40G card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486400" y="2743200"/>
            <a:ext cx="3429000" cy="3590925"/>
            <a:chOff x="5562600" y="2743200"/>
            <a:chExt cx="3429000" cy="3590627"/>
          </a:xfrm>
        </p:grpSpPr>
        <p:sp>
          <p:nvSpPr>
            <p:cNvPr id="5" name="TextBox 4"/>
            <p:cNvSpPr txBox="1"/>
            <p:nvPr/>
          </p:nvSpPr>
          <p:spPr>
            <a:xfrm>
              <a:off x="5562600" y="3047975"/>
              <a:ext cx="1752600" cy="461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Nexus 7K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2600" y="4186118"/>
              <a:ext cx="1752600" cy="4666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/>
                <a:t>7050-S64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2600" y="5257591"/>
              <a:ext cx="1752600" cy="461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7148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5409979"/>
              <a:ext cx="1752600" cy="461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7148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7400" y="5562366"/>
              <a:ext cx="1752600" cy="461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7148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5714753"/>
              <a:ext cx="1752600" cy="461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7148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2200" y="5867141"/>
              <a:ext cx="1752600" cy="4666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/>
                <a:t>7140T-8S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5410225" y="4952817"/>
              <a:ext cx="609549" cy="0"/>
            </a:xfrm>
            <a:prstGeom prst="line">
              <a:avLst/>
            </a:prstGeom>
            <a:ln w="7620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715025" y="4952817"/>
              <a:ext cx="609549" cy="0"/>
            </a:xfrm>
            <a:prstGeom prst="line">
              <a:avLst/>
            </a:prstGeom>
            <a:ln w="7620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019825" y="4952817"/>
              <a:ext cx="609549" cy="0"/>
            </a:xfrm>
            <a:prstGeom prst="line">
              <a:avLst/>
            </a:prstGeom>
            <a:ln w="7620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324625" y="4952817"/>
              <a:ext cx="609549" cy="0"/>
            </a:xfrm>
            <a:prstGeom prst="line">
              <a:avLst/>
            </a:prstGeom>
            <a:ln w="7620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629425" y="4952817"/>
              <a:ext cx="609549" cy="0"/>
            </a:xfrm>
            <a:prstGeom prst="line">
              <a:avLst/>
            </a:prstGeom>
            <a:ln w="7620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5" name="TextBox 17"/>
            <p:cNvSpPr txBox="1">
              <a:spLocks noChangeArrowheads="1"/>
            </p:cNvSpPr>
            <p:nvPr/>
          </p:nvSpPr>
          <p:spPr bwMode="auto">
            <a:xfrm>
              <a:off x="7162800" y="4724400"/>
              <a:ext cx="1828800" cy="3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5</a:t>
              </a:r>
              <a:r>
                <a:rPr lang="en-US" sz="1800" dirty="0" smtClean="0"/>
                <a:t>x40G </a:t>
              </a:r>
              <a:r>
                <a:rPr lang="en-US" sz="1800" dirty="0"/>
                <a:t>(</a:t>
              </a:r>
              <a:r>
                <a:rPr lang="en-US" sz="1800" dirty="0" err="1"/>
                <a:t>twinax</a:t>
              </a:r>
              <a:r>
                <a:rPr lang="en-US" sz="1800" dirty="0"/>
                <a:t>)</a:t>
              </a:r>
            </a:p>
          </p:txBody>
        </p:sp>
        <p:cxnSp>
          <p:nvCxnSpPr>
            <p:cNvPr id="20" name="Straight Connector 19"/>
            <p:cNvCxnSpPr>
              <a:stCxn id="5" idx="2"/>
              <a:endCxn id="6" idx="0"/>
            </p:cNvCxnSpPr>
            <p:nvPr/>
          </p:nvCxnSpPr>
          <p:spPr>
            <a:xfrm rot="5400000">
              <a:off x="6100790" y="3848009"/>
              <a:ext cx="676219" cy="0"/>
            </a:xfrm>
            <a:prstGeom prst="line">
              <a:avLst/>
            </a:prstGeom>
            <a:ln w="7620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7" name="TextBox 20"/>
            <p:cNvSpPr txBox="1">
              <a:spLocks noChangeArrowheads="1"/>
            </p:cNvSpPr>
            <p:nvPr/>
          </p:nvSpPr>
          <p:spPr bwMode="auto">
            <a:xfrm>
              <a:off x="6629400" y="3657600"/>
              <a:ext cx="1905000" cy="3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3x40G (fiber)</a:t>
              </a:r>
              <a:endParaRPr lang="en-US" sz="18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5910290" y="3843247"/>
              <a:ext cx="676219" cy="0"/>
            </a:xfrm>
            <a:prstGeom prst="line">
              <a:avLst/>
            </a:prstGeom>
            <a:ln w="7620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Arrow 22"/>
            <p:cNvSpPr/>
            <p:nvPr/>
          </p:nvSpPr>
          <p:spPr>
            <a:xfrm>
              <a:off x="7315200" y="3200362"/>
              <a:ext cx="1295400" cy="2285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10" name="TextBox 23"/>
            <p:cNvSpPr txBox="1">
              <a:spLocks noChangeArrowheads="1"/>
            </p:cNvSpPr>
            <p:nvPr/>
          </p:nvSpPr>
          <p:spPr bwMode="auto">
            <a:xfrm>
              <a:off x="7543800" y="27432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100G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 rot="5400000">
            <a:off x="5605463" y="3843338"/>
            <a:ext cx="676275" cy="0"/>
          </a:xfrm>
          <a:prstGeom prst="line">
            <a:avLst/>
          </a:prstGeom>
          <a:ln w="762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the Data-Scope?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short proposal (&lt;1 page)</a:t>
            </a:r>
          </a:p>
          <a:p>
            <a:r>
              <a:rPr lang="en-US" dirty="0" smtClean="0"/>
              <a:t>Bring your own data to JHU (10TB-1PB)</a:t>
            </a:r>
          </a:p>
          <a:p>
            <a:r>
              <a:rPr lang="en-US" dirty="0" smtClean="0"/>
              <a:t>Get a dedicated machines for a few months</a:t>
            </a:r>
          </a:p>
          <a:p>
            <a:r>
              <a:rPr lang="en-US" dirty="0" smtClean="0"/>
              <a:t>Pick your platform (</a:t>
            </a:r>
            <a:r>
              <a:rPr lang="en-US" dirty="0" err="1" smtClean="0"/>
              <a:t>Sci</a:t>
            </a:r>
            <a:r>
              <a:rPr lang="en-US" dirty="0" smtClean="0"/>
              <a:t> Linux or </a:t>
            </a:r>
            <a:r>
              <a:rPr lang="en-US" dirty="0" err="1" smtClean="0"/>
              <a:t>Windows+SQL</a:t>
            </a:r>
            <a:r>
              <a:rPr lang="en-US" dirty="0" smtClean="0"/>
              <a:t>)</a:t>
            </a:r>
          </a:p>
          <a:p>
            <a:r>
              <a:rPr lang="en-US" dirty="0" smtClean="0"/>
              <a:t>Pick special SW environment (MATLAB, etc)</a:t>
            </a:r>
          </a:p>
          <a:p>
            <a:r>
              <a:rPr lang="en-US" dirty="0" smtClean="0"/>
              <a:t>Partition the data</a:t>
            </a:r>
          </a:p>
          <a:p>
            <a:r>
              <a:rPr lang="en-US" dirty="0" smtClean="0"/>
              <a:t>S</a:t>
            </a:r>
            <a:r>
              <a:rPr lang="en-US" dirty="0" smtClean="0"/>
              <a:t>tart crunching</a:t>
            </a:r>
          </a:p>
          <a:p>
            <a:r>
              <a:rPr lang="en-US" dirty="0" smtClean="0"/>
              <a:t>Take away the result or buy disks for cold storage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the PB Boundary</a:t>
            </a:r>
            <a:endParaRPr lang="en-US" dirty="0" smtClean="0"/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Via </a:t>
            </a:r>
            <a:r>
              <a:rPr lang="en-US" dirty="0" smtClean="0"/>
              <a:t>Lactea-II (20TB) as prototype, then Silver River (50B particles) as production (15M CPU hours)</a:t>
            </a:r>
          </a:p>
          <a:p>
            <a:r>
              <a:rPr lang="en-US" dirty="0" smtClean="0"/>
              <a:t>800+ hi-</a:t>
            </a:r>
            <a:r>
              <a:rPr lang="en-US" dirty="0" err="1" smtClean="0"/>
              <a:t>rez</a:t>
            </a:r>
            <a:r>
              <a:rPr lang="en-US" dirty="0" smtClean="0"/>
              <a:t> snapshots (2.6PB) =&gt; 800TB in DB</a:t>
            </a:r>
          </a:p>
          <a:p>
            <a:r>
              <a:rPr lang="en-US" dirty="0" smtClean="0"/>
              <a:t>Users can insert test particles (dwarf galaxies) into </a:t>
            </a:r>
            <a:br>
              <a:rPr lang="en-US" dirty="0" smtClean="0"/>
            </a:br>
            <a:r>
              <a:rPr lang="en-US" dirty="0" smtClean="0"/>
              <a:t>system and follow trajectories </a:t>
            </a:r>
            <a:r>
              <a:rPr lang="en-US" dirty="0" smtClean="0"/>
              <a:t>in pre-computed </a:t>
            </a:r>
            <a:r>
              <a:rPr lang="en-US" dirty="0" smtClean="0"/>
              <a:t>simulation</a:t>
            </a:r>
          </a:p>
          <a:p>
            <a:r>
              <a:rPr lang="en-US" dirty="0" smtClean="0"/>
              <a:t>Users interact remotely with </a:t>
            </a:r>
            <a:r>
              <a:rPr lang="en-US" dirty="0" smtClean="0"/>
              <a:t>a </a:t>
            </a:r>
            <a:r>
              <a:rPr lang="en-US" dirty="0" smtClean="0"/>
              <a:t>PB in ‘real time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INDRA (512 1Gpc box with 1G particles, 1.1PB)</a:t>
            </a:r>
          </a:p>
          <a:p>
            <a:pPr lvl="1"/>
            <a:r>
              <a:rPr lang="en-US" dirty="0" smtClean="0"/>
              <a:t>Bridget Falck talk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86200" y="44958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800" dirty="0" smtClean="0">
                <a:latin typeface="+mn-lt"/>
              </a:rPr>
              <a:t>Madau, </a:t>
            </a:r>
            <a:r>
              <a:rPr lang="en-US" sz="1800" dirty="0" err="1" smtClean="0">
                <a:latin typeface="+mn-lt"/>
              </a:rPr>
              <a:t>Rockosi</a:t>
            </a:r>
            <a:r>
              <a:rPr lang="en-US" sz="1800" dirty="0" smtClean="0">
                <a:latin typeface="+mn-lt"/>
              </a:rPr>
              <a:t>, Szalay, Wyse, Silk, Kuhlen,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Lemson, Westermann, Blakeley</a:t>
            </a:r>
          </a:p>
          <a:p>
            <a:pPr algn="r">
              <a:buNone/>
            </a:pPr>
            <a:endParaRPr lang="en-US" sz="1800" dirty="0" smtClean="0">
              <a:latin typeface="+mn-lt"/>
            </a:endParaRPr>
          </a:p>
          <a:p>
            <a:pPr algn="r"/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Arrays in SQL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000" dirty="0" smtClean="0"/>
              <a:t>Recent effort by Laszlo Dobos (w. J. Blakeley and D. Tomic)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User defined data-type written </a:t>
            </a:r>
            <a:r>
              <a:rPr lang="en-US" sz="2000" dirty="0" smtClean="0"/>
              <a:t>in C++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Arrays packed into </a:t>
            </a:r>
            <a:r>
              <a:rPr lang="en-US" sz="2000" dirty="0" err="1" smtClean="0"/>
              <a:t>varbinary</a:t>
            </a:r>
            <a:r>
              <a:rPr lang="en-US" sz="2000" dirty="0" smtClean="0"/>
              <a:t>(8000) or </a:t>
            </a:r>
            <a:r>
              <a:rPr lang="en-US" sz="2000" dirty="0" err="1" smtClean="0"/>
              <a:t>varbinary</a:t>
            </a:r>
            <a:r>
              <a:rPr lang="en-US" sz="2000" dirty="0" smtClean="0"/>
              <a:t>(max</a:t>
            </a:r>
            <a:r>
              <a:rPr lang="en-US" sz="2000" dirty="0" smtClean="0"/>
              <a:t>)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Also direct translation to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arrays</a:t>
            </a:r>
            <a:endParaRPr lang="en-US" sz="2000" dirty="0" smtClean="0"/>
          </a:p>
          <a:p>
            <a:pPr>
              <a:spcBef>
                <a:spcPts val="400"/>
              </a:spcBef>
            </a:pPr>
            <a:r>
              <a:rPr lang="en-US" sz="2000" dirty="0" smtClean="0"/>
              <a:t>Various subsets, aggregates, extractions and conversions in T-SQL (see </a:t>
            </a:r>
            <a:r>
              <a:rPr lang="en-US" sz="2000" dirty="0" err="1" smtClean="0"/>
              <a:t>regrid</a:t>
            </a:r>
            <a:r>
              <a:rPr lang="en-US" sz="2000" dirty="0" smtClean="0"/>
              <a:t> example:)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114800"/>
            <a:ext cx="77704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SELECT s.ix, DoubleArray.Avg(s.a)</a:t>
            </a:r>
            <a:br>
              <a:rPr lang="hu-HU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hu-HU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INTO ##temptable</a:t>
            </a:r>
            <a:br>
              <a:rPr lang="hu-HU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hu-HU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FROM DoubleArray.Split(@a,Int16Array.Vector_3(4,4,4))</a:t>
            </a:r>
            <a:r>
              <a:rPr lang="en-US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</a:t>
            </a:r>
            <a:r>
              <a:rPr lang="hu-HU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hu-HU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hu-HU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SELECT @subsample = DoubleArray.Concat_N('##temptable')</a:t>
            </a:r>
            <a:endParaRPr lang="hu-HU" sz="16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hu-HU" sz="1600" dirty="0" smtClean="0">
                <a:latin typeface="+mn-lt"/>
              </a:rPr>
              <a:t>@a is an array of doubles with 3 indices</a:t>
            </a:r>
          </a:p>
          <a:p>
            <a:pPr lvl="1"/>
            <a:r>
              <a:rPr lang="hu-HU" sz="1600" dirty="0" smtClean="0">
                <a:latin typeface="+mn-lt"/>
              </a:rPr>
              <a:t>Th</a:t>
            </a:r>
            <a:r>
              <a:rPr lang="en-US" sz="1600" dirty="0" smtClean="0">
                <a:latin typeface="+mn-lt"/>
              </a:rPr>
              <a:t>e first command</a:t>
            </a:r>
            <a:r>
              <a:rPr lang="hu-HU" sz="1600" dirty="0" smtClean="0">
                <a:latin typeface="+mn-lt"/>
              </a:rPr>
              <a:t> averages the array over 4×4×4 blocks, 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hu-HU" sz="1600" dirty="0" smtClean="0">
                <a:latin typeface="+mn-lt"/>
              </a:rPr>
              <a:t>returns indices and the value of the average in</a:t>
            </a:r>
            <a:r>
              <a:rPr lang="en-US" sz="1600" dirty="0" smtClean="0">
                <a:latin typeface="+mn-lt"/>
              </a:rPr>
              <a:t>to</a:t>
            </a:r>
            <a:r>
              <a:rPr lang="hu-HU" sz="1600" dirty="0" smtClean="0">
                <a:latin typeface="+mn-lt"/>
              </a:rPr>
              <a:t> a table</a:t>
            </a:r>
          </a:p>
          <a:p>
            <a:pPr lvl="1"/>
            <a:r>
              <a:rPr lang="en-US" sz="1600" dirty="0" smtClean="0">
                <a:latin typeface="+mn-lt"/>
              </a:rPr>
              <a:t>Then we b</a:t>
            </a:r>
            <a:r>
              <a:rPr lang="hu-HU" sz="1600" dirty="0" smtClean="0">
                <a:latin typeface="+mn-lt"/>
              </a:rPr>
              <a:t>uild </a:t>
            </a:r>
            <a:r>
              <a:rPr lang="en-US" sz="1600" dirty="0" smtClean="0">
                <a:latin typeface="+mn-lt"/>
              </a:rPr>
              <a:t>a</a:t>
            </a:r>
            <a:r>
              <a:rPr lang="hu-HU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new (collapsed) </a:t>
            </a:r>
            <a:r>
              <a:rPr lang="hu-HU" sz="1600" dirty="0" smtClean="0">
                <a:latin typeface="+mn-lt"/>
              </a:rPr>
              <a:t>array from its output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 HPC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HPC is an instrument in its own right</a:t>
            </a:r>
          </a:p>
          <a:p>
            <a:r>
              <a:rPr lang="en-US" dirty="0" smtClean="0"/>
              <a:t>Largest simulations approach petabytes</a:t>
            </a:r>
          </a:p>
          <a:p>
            <a:pPr lvl="1"/>
            <a:r>
              <a:rPr lang="en-US" dirty="0" smtClean="0"/>
              <a:t>from supernovae to turbulence, biology and brain modeling</a:t>
            </a:r>
          </a:p>
          <a:p>
            <a:r>
              <a:rPr lang="en-US" dirty="0" smtClean="0"/>
              <a:t>Need public access to the best and latest through interactive numerical laboratories</a:t>
            </a:r>
          </a:p>
          <a:p>
            <a:r>
              <a:rPr lang="en-US" dirty="0" smtClean="0"/>
              <a:t>Creates new challenges in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ow </a:t>
            </a:r>
            <a:r>
              <a:rPr lang="en-US" dirty="0" smtClean="0"/>
              <a:t>to move the petabytes of data (high speed networking)</a:t>
            </a:r>
          </a:p>
          <a:p>
            <a:pPr lvl="1"/>
            <a:r>
              <a:rPr lang="en-US" dirty="0" smtClean="0"/>
              <a:t>How to look at it (render on top of the data, drive remotely)</a:t>
            </a:r>
          </a:p>
          <a:p>
            <a:pPr lvl="1"/>
            <a:r>
              <a:rPr lang="en-US" dirty="0" smtClean="0"/>
              <a:t>How to interface </a:t>
            </a:r>
            <a:r>
              <a:rPr lang="en-US" dirty="0" smtClean="0"/>
              <a:t>(</a:t>
            </a:r>
            <a:r>
              <a:rPr lang="en-US" dirty="0" smtClean="0"/>
              <a:t>smart</a:t>
            </a:r>
            <a:r>
              <a:rPr lang="en-US" dirty="0" smtClean="0"/>
              <a:t> </a:t>
            </a:r>
            <a:r>
              <a:rPr lang="en-US" dirty="0" smtClean="0"/>
              <a:t>sensors, immersive analysis)</a:t>
            </a:r>
          </a:p>
          <a:p>
            <a:pPr lvl="1"/>
            <a:r>
              <a:rPr lang="en-US" dirty="0" smtClean="0"/>
              <a:t>How to analyze </a:t>
            </a:r>
            <a:r>
              <a:rPr lang="en-US" dirty="0" smtClean="0"/>
              <a:t>(</a:t>
            </a:r>
            <a:r>
              <a:rPr lang="en-US" dirty="0" smtClean="0"/>
              <a:t>value added services,</a:t>
            </a:r>
            <a:r>
              <a:rPr lang="en-US" dirty="0" smtClean="0"/>
              <a:t> analytics, … )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rchitectures  (supercomputers, DB servers, ??)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GPUs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 </a:t>
            </a:r>
            <a:r>
              <a:rPr lang="en-US" dirty="0" err="1" smtClean="0"/>
              <a:t>multicore</a:t>
            </a:r>
            <a:r>
              <a:rPr lang="en-US" dirty="0" smtClean="0"/>
              <a:t> platform emerging</a:t>
            </a:r>
          </a:p>
          <a:p>
            <a:pPr lvl="1"/>
            <a:r>
              <a:rPr lang="en-US" dirty="0" smtClean="0"/>
              <a:t>GPGPU, </a:t>
            </a:r>
            <a:r>
              <a:rPr lang="en-US" dirty="0" err="1" smtClean="0"/>
              <a:t>multicores</a:t>
            </a:r>
            <a:r>
              <a:rPr lang="en-US" dirty="0" smtClean="0"/>
              <a:t> (Intel MIC/PHI)</a:t>
            </a:r>
          </a:p>
          <a:p>
            <a:pPr lvl="1"/>
            <a:r>
              <a:rPr lang="en-US" dirty="0" smtClean="0"/>
              <a:t>Becoming mainstream (Titan, Blue Waters, Tsunami, Stampede)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100K+ data parallel threads</a:t>
            </a:r>
          </a:p>
          <a:p>
            <a:pPr lvl="1"/>
            <a:r>
              <a:rPr lang="en-US" dirty="0" smtClean="0"/>
              <a:t>An order of magnitude lower Watts/GF</a:t>
            </a:r>
          </a:p>
          <a:p>
            <a:pPr lvl="1"/>
            <a:r>
              <a:rPr lang="en-US" dirty="0" smtClean="0"/>
              <a:t>Integrated with the database (execute UDF on GPU)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Only 6GB of memory per board</a:t>
            </a:r>
          </a:p>
          <a:p>
            <a:pPr lvl="1"/>
            <a:r>
              <a:rPr lang="en-US" dirty="0" err="1" smtClean="0"/>
              <a:t>PCIe</a:t>
            </a:r>
            <a:r>
              <a:rPr lang="en-US" dirty="0" smtClean="0"/>
              <a:t> limited</a:t>
            </a:r>
          </a:p>
          <a:p>
            <a:pPr lvl="1"/>
            <a:r>
              <a:rPr lang="en-US" dirty="0" smtClean="0"/>
              <a:t>Special coding required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</a:t>
            </a:r>
            <a:r>
              <a:rPr lang="en-US" dirty="0" smtClean="0"/>
              <a:t>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16M random points with correct</a:t>
            </a:r>
            <a:br>
              <a:rPr lang="en-US" dirty="0" smtClean="0"/>
            </a:br>
            <a:r>
              <a:rPr lang="en-US" dirty="0" smtClean="0"/>
              <a:t>radial and angular selection for SDSS-N</a:t>
            </a:r>
          </a:p>
          <a:p>
            <a:r>
              <a:rPr lang="en-US" dirty="0" smtClean="0"/>
              <a:t>Done on an NVIDIA </a:t>
            </a:r>
            <a:r>
              <a:rPr lang="en-US" dirty="0" err="1" smtClean="0"/>
              <a:t>GeForce</a:t>
            </a:r>
            <a:r>
              <a:rPr lang="en-US" dirty="0" smtClean="0"/>
              <a:t> 295 card</a:t>
            </a:r>
          </a:p>
          <a:p>
            <a:r>
              <a:rPr lang="en-US" b="1" dirty="0" smtClean="0"/>
              <a:t>600 trillion</a:t>
            </a:r>
            <a:r>
              <a:rPr lang="en-US" dirty="0" smtClean="0"/>
              <a:t> galaxy/random pairs</a:t>
            </a:r>
          </a:p>
          <a:p>
            <a:r>
              <a:rPr lang="en-US" dirty="0" smtClean="0"/>
              <a:t>Brute force massively parallel </a:t>
            </a:r>
            <a:r>
              <a:rPr lang="en-US" i="1" dirty="0" smtClean="0"/>
              <a:t>N</a:t>
            </a:r>
            <a:r>
              <a:rPr lang="en-US" i="1" baseline="30000" dirty="0" smtClean="0"/>
              <a:t>2</a:t>
            </a:r>
            <a:r>
              <a:rPr lang="en-US" dirty="0" smtClean="0"/>
              <a:t> code is much</a:t>
            </a:r>
            <a:br>
              <a:rPr lang="en-US" dirty="0" smtClean="0"/>
            </a:br>
            <a:r>
              <a:rPr lang="en-US" dirty="0" smtClean="0"/>
              <a:t>faster than tree-code for hi-res correlation function</a:t>
            </a:r>
          </a:p>
          <a:p>
            <a:r>
              <a:rPr lang="en-US" dirty="0" smtClean="0"/>
              <a:t>All done inside the JHU SDSS SQL Server database</a:t>
            </a:r>
          </a:p>
          <a:p>
            <a:r>
              <a:rPr lang="en-US" dirty="0" smtClean="0"/>
              <a:t>Correlation function is now SQL </a:t>
            </a:r>
            <a:r>
              <a:rPr lang="en-US" dirty="0" smtClean="0"/>
              <a:t>UDF (Budavari)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778" t="13714" r="8333" b="67577"/>
          <a:stretch>
            <a:fillRect/>
          </a:stretch>
        </p:blipFill>
        <p:spPr bwMode="auto">
          <a:xfrm>
            <a:off x="381000" y="5105400"/>
            <a:ext cx="8610600" cy="1371600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302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</a:t>
            </a:r>
            <a:r>
              <a:rPr lang="en-US" dirty="0" smtClean="0"/>
              <a:t>atter </a:t>
            </a:r>
            <a:r>
              <a:rPr lang="en-US" dirty="0" smtClean="0"/>
              <a:t>A</a:t>
            </a:r>
            <a:r>
              <a:rPr lang="en-US" dirty="0" smtClean="0"/>
              <a:t>nnihilation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Data from the Via </a:t>
            </a:r>
            <a:r>
              <a:rPr lang="en-US" sz="2000" dirty="0" err="1" smtClean="0"/>
              <a:t>Lactea</a:t>
            </a:r>
            <a:r>
              <a:rPr lang="en-US" sz="2000" dirty="0" smtClean="0"/>
              <a:t> II Simulation (400M particles)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Computing the dark matter annihilation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Original code by M. Kuhlen runs in 8 hours for a single image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New GPU based code </a:t>
            </a:r>
            <a:r>
              <a:rPr lang="en-US" sz="2000" dirty="0" smtClean="0"/>
              <a:t>runs </a:t>
            </a:r>
            <a:r>
              <a:rPr lang="en-US" sz="2000" dirty="0" smtClean="0"/>
              <a:t>in 24 </a:t>
            </a:r>
            <a:r>
              <a:rPr lang="en-US" sz="2000" dirty="0" smtClean="0"/>
              <a:t>sec, Open GL </a:t>
            </a:r>
            <a:r>
              <a:rPr lang="en-US" sz="2000" dirty="0" err="1" smtClean="0"/>
              <a:t>shader</a:t>
            </a:r>
            <a:r>
              <a:rPr lang="en-US" sz="2000" dirty="0" smtClean="0"/>
              <a:t> </a:t>
            </a:r>
            <a:r>
              <a:rPr lang="en-US" sz="2000" dirty="0" smtClean="0"/>
              <a:t>lang.</a:t>
            </a:r>
            <a:br>
              <a:rPr lang="en-US" sz="2000" dirty="0" smtClean="0"/>
            </a:br>
            <a:r>
              <a:rPr lang="en-US" sz="2000" dirty="0" smtClean="0"/>
              <a:t>(Lin Yang,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year grad student at JHU)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Soon: interactive service (design your own cross-section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Would apply very well to </a:t>
            </a:r>
            <a:r>
              <a:rPr lang="en-US" sz="2000" dirty="0" err="1" smtClean="0"/>
              <a:t>lensing</a:t>
            </a:r>
            <a:r>
              <a:rPr lang="en-US" sz="2000" dirty="0" smtClean="0"/>
              <a:t> and image generation</a:t>
            </a:r>
            <a:endParaRPr lang="en-US" sz="2000" dirty="0"/>
          </a:p>
        </p:txBody>
      </p:sp>
      <p:pic>
        <p:nvPicPr>
          <p:cNvPr id="4" name="Picture 3" descr="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5520" y="4267200"/>
            <a:ext cx="414528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Amazing progress in 7 years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Millennium is prime showcase of how to use simulations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Community is now using the DB as an instrument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New challenges emerging:</a:t>
            </a:r>
          </a:p>
          <a:p>
            <a:pPr lvl="1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err="1" smtClean="0"/>
              <a:t>Petabytes</a:t>
            </a:r>
            <a:r>
              <a:rPr lang="en-US" dirty="0" smtClean="0"/>
              <a:t> of data, trillions of particles</a:t>
            </a:r>
          </a:p>
          <a:p>
            <a:pPr lvl="1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Increasingly sophisticated value added services</a:t>
            </a:r>
          </a:p>
          <a:p>
            <a:pPr lvl="1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Need a coherent strategy to go to the next level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It is not just about storage, but how to integrate access and computation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Filling the gap between DB server and supercomputer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Possible with an investment of about $1M=</a:t>
            </a:r>
            <a:r>
              <a:rPr lang="en-US" dirty="0" err="1" smtClean="0"/>
              <a:t>sqrt</a:t>
            </a:r>
            <a:r>
              <a:rPr lang="en-US" dirty="0" smtClean="0"/>
              <a:t>(10</a:t>
            </a:r>
            <a:r>
              <a:rPr lang="en-US" baseline="30000" dirty="0" smtClean="0"/>
              <a:t>4</a:t>
            </a:r>
            <a:r>
              <a:rPr lang="en-US" dirty="0" smtClean="0"/>
              <a:t>x10</a:t>
            </a:r>
            <a:r>
              <a:rPr lang="en-US" baseline="30000" dirty="0" smtClean="0"/>
              <a:t>8</a:t>
            </a:r>
            <a:r>
              <a:rPr lang="en-US" dirty="0" smtClean="0"/>
              <a:t>)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Justification: increase the use of the output of SC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size and scalability</a:t>
            </a:r>
          </a:p>
          <a:p>
            <a:pPr lvl="1"/>
            <a:r>
              <a:rPr lang="en-US" dirty="0" smtClean="0"/>
              <a:t>PB, trillion particles, dark matter</a:t>
            </a:r>
          </a:p>
          <a:p>
            <a:pPr lvl="1"/>
            <a:r>
              <a:rPr lang="en-US" dirty="0" smtClean="0"/>
              <a:t>Where is the data located, how does it get there</a:t>
            </a:r>
          </a:p>
          <a:p>
            <a:r>
              <a:rPr lang="en-US" dirty="0" smtClean="0"/>
              <a:t>Value added services</a:t>
            </a:r>
          </a:p>
          <a:p>
            <a:pPr lvl="1"/>
            <a:r>
              <a:rPr lang="en-US" dirty="0" smtClean="0"/>
              <a:t>Localized (SED, SAM, star formation history, </a:t>
            </a:r>
            <a:r>
              <a:rPr lang="en-US" dirty="0" err="1" smtClean="0"/>
              <a:t>resimulations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Rendering (</a:t>
            </a:r>
            <a:r>
              <a:rPr lang="en-US" dirty="0" err="1" smtClean="0"/>
              <a:t>v</a:t>
            </a:r>
            <a:r>
              <a:rPr lang="en-US" dirty="0" err="1" smtClean="0"/>
              <a:t>iz</a:t>
            </a:r>
            <a:r>
              <a:rPr lang="en-US" dirty="0" smtClean="0"/>
              <a:t>, </a:t>
            </a:r>
            <a:r>
              <a:rPr lang="en-US" dirty="0" err="1" smtClean="0"/>
              <a:t>lensing</a:t>
            </a:r>
            <a:r>
              <a:rPr lang="en-US" dirty="0" smtClean="0"/>
              <a:t>, DM annihilation, light cones)</a:t>
            </a:r>
          </a:p>
          <a:p>
            <a:pPr lvl="1"/>
            <a:r>
              <a:rPr lang="en-US" dirty="0" smtClean="0"/>
              <a:t>Global analytics (FFT, correlations of subsets, </a:t>
            </a:r>
            <a:r>
              <a:rPr lang="en-US" dirty="0" err="1" smtClean="0"/>
              <a:t>covariances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representations</a:t>
            </a:r>
          </a:p>
          <a:p>
            <a:pPr lvl="1"/>
            <a:r>
              <a:rPr lang="en-US" dirty="0" smtClean="0"/>
              <a:t>Particles </a:t>
            </a:r>
            <a:r>
              <a:rPr lang="en-US" dirty="0" err="1" smtClean="0"/>
              <a:t>vs</a:t>
            </a:r>
            <a:r>
              <a:rPr lang="en-US" dirty="0" smtClean="0"/>
              <a:t> hydro</a:t>
            </a:r>
          </a:p>
          <a:p>
            <a:pPr lvl="1"/>
            <a:r>
              <a:rPr lang="en-US" dirty="0" smtClean="0"/>
              <a:t>Particle tracking in DM data</a:t>
            </a:r>
          </a:p>
          <a:p>
            <a:pPr lvl="1"/>
            <a:r>
              <a:rPr lang="en-US" dirty="0" smtClean="0"/>
              <a:t>Aggregates, summary of uncertainty quantification (UQ)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River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150TB in less than 10 days from Oak Ridge to JHU</a:t>
            </a:r>
            <a:br>
              <a:rPr lang="en-US" dirty="0" smtClean="0"/>
            </a:br>
            <a:r>
              <a:rPr lang="en-US" dirty="0" smtClean="0"/>
              <a:t>using a dedicated 10G connection</a:t>
            </a:r>
            <a:endParaRPr lang="en-US" dirty="0"/>
          </a:p>
        </p:txBody>
      </p:sp>
      <p:pic>
        <p:nvPicPr>
          <p:cNvPr id="4" name="Picture 3" descr="SRtransfe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01270" y="2590800"/>
            <a:ext cx="7485529" cy="3976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88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Petabytes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done where the data is…</a:t>
            </a:r>
          </a:p>
          <a:p>
            <a:r>
              <a:rPr lang="en-US" dirty="0" smtClean="0"/>
              <a:t>It is easier to send a HD 3D video stream to the user</a:t>
            </a:r>
            <a:br>
              <a:rPr lang="en-US" dirty="0" smtClean="0"/>
            </a:br>
            <a:r>
              <a:rPr lang="en-US" dirty="0" smtClean="0"/>
              <a:t>than all the data </a:t>
            </a:r>
          </a:p>
          <a:p>
            <a:pPr lvl="1"/>
            <a:r>
              <a:rPr lang="en-US" dirty="0" smtClean="0"/>
              <a:t>Interactive visualizations driven remotely</a:t>
            </a:r>
          </a:p>
          <a:p>
            <a:r>
              <a:rPr lang="en-US" dirty="0" smtClean="0"/>
              <a:t>Visualizations are becoming IO limited:</a:t>
            </a:r>
            <a:br>
              <a:rPr lang="en-US" dirty="0" smtClean="0"/>
            </a:br>
            <a:r>
              <a:rPr lang="en-US" dirty="0" smtClean="0"/>
              <a:t>precompute </a:t>
            </a:r>
            <a:r>
              <a:rPr lang="en-US" dirty="0" err="1" smtClean="0"/>
              <a:t>octree</a:t>
            </a:r>
            <a:r>
              <a:rPr lang="en-US" dirty="0" smtClean="0"/>
              <a:t> and </a:t>
            </a:r>
            <a:r>
              <a:rPr lang="en-US" dirty="0" err="1" smtClean="0"/>
              <a:t>prefetch</a:t>
            </a:r>
            <a:r>
              <a:rPr lang="en-US" dirty="0" smtClean="0"/>
              <a:t> to SSDs</a:t>
            </a:r>
          </a:p>
          <a:p>
            <a:r>
              <a:rPr lang="en-US" dirty="0" smtClean="0"/>
              <a:t>It is possible to build individual servers with extreme data rates (5GBps per server… see Data-Scope)</a:t>
            </a:r>
          </a:p>
          <a:p>
            <a:r>
              <a:rPr lang="en-US" dirty="0" smtClean="0"/>
              <a:t>Prototype on turbulence simulation already works:</a:t>
            </a:r>
            <a:br>
              <a:rPr lang="en-US" dirty="0" smtClean="0"/>
            </a:br>
            <a:r>
              <a:rPr lang="en-US" dirty="0" smtClean="0"/>
              <a:t>data streaming directly from DB to GPU</a:t>
            </a:r>
          </a:p>
          <a:p>
            <a:r>
              <a:rPr lang="en-US" dirty="0" smtClean="0"/>
              <a:t>N-body simulations 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Interactions with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Aquarius simulation (</a:t>
            </a:r>
            <a:r>
              <a:rPr lang="en-US" dirty="0" err="1" smtClean="0"/>
              <a:t>V.Springel</a:t>
            </a:r>
            <a:r>
              <a:rPr lang="en-US" dirty="0" smtClean="0"/>
              <a:t>, Heidelberg)</a:t>
            </a:r>
          </a:p>
          <a:p>
            <a:r>
              <a:rPr lang="en-US" dirty="0" smtClean="0"/>
              <a:t>150M particles, 128 </a:t>
            </a:r>
            <a:r>
              <a:rPr lang="en-US" dirty="0" err="1" smtClean="0"/>
              <a:t>timesteps</a:t>
            </a:r>
            <a:endParaRPr lang="en-US" dirty="0" smtClean="0"/>
          </a:p>
          <a:p>
            <a:r>
              <a:rPr lang="en-US" dirty="0" smtClean="0"/>
              <a:t>20B total points, 1.4TB total</a:t>
            </a:r>
          </a:p>
          <a:p>
            <a:r>
              <a:rPr lang="en-US" dirty="0" smtClean="0"/>
              <a:t>Real-time, interactive on a single </a:t>
            </a:r>
            <a:r>
              <a:rPr lang="en-US" dirty="0" err="1" smtClean="0"/>
              <a:t>GeForce</a:t>
            </a:r>
            <a:r>
              <a:rPr lang="en-US" dirty="0" smtClean="0"/>
              <a:t> 9800</a:t>
            </a:r>
          </a:p>
          <a:p>
            <a:r>
              <a:rPr lang="en-US" dirty="0" smtClean="0"/>
              <a:t>Hierarchical merging of particles over an </a:t>
            </a:r>
            <a:r>
              <a:rPr lang="en-US" dirty="0" err="1" smtClean="0"/>
              <a:t>octree</a:t>
            </a:r>
            <a:endParaRPr lang="en-US" dirty="0" smtClean="0"/>
          </a:p>
          <a:p>
            <a:r>
              <a:rPr lang="en-US" dirty="0" smtClean="0"/>
              <a:t>Trajectories computed from 3 subsequent snapshots</a:t>
            </a:r>
          </a:p>
          <a:p>
            <a:r>
              <a:rPr lang="en-US" dirty="0" smtClean="0"/>
              <a:t>Tag particles of interest interactively</a:t>
            </a:r>
          </a:p>
          <a:p>
            <a:r>
              <a:rPr lang="en-US" dirty="0" smtClean="0"/>
              <a:t>Limiting factor: disk streaming speed</a:t>
            </a:r>
          </a:p>
          <a:p>
            <a:r>
              <a:rPr lang="en-US" dirty="0" smtClean="0"/>
              <a:t>Done by an undergraduate over two months (Tamas Szalay) with Volker Springel and G. </a:t>
            </a:r>
            <a:r>
              <a:rPr lang="en-US" dirty="0" err="1" smtClean="0"/>
              <a:t>Lemson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6248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http://arxiv.org/abs/0811.2055</a:t>
            </a:r>
            <a:endParaRPr lang="en-US" dirty="0"/>
          </a:p>
        </p:txBody>
      </p:sp>
      <p:pic>
        <p:nvPicPr>
          <p:cNvPr id="6" name="Picture 5" descr="scre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019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rom T. Szalay, G. Lemson, V. Springel (2006)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Immersive Turbulence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000" i="1" dirty="0" smtClean="0"/>
              <a:t>“… the last unsolved problem of classical physics…” Feynman</a:t>
            </a:r>
          </a:p>
          <a:p>
            <a:pPr eaLnBrk="1" hangingPunct="1">
              <a:buNone/>
            </a:pPr>
            <a:endParaRPr lang="en-US" sz="2000" i="1" dirty="0" smtClean="0"/>
          </a:p>
          <a:p>
            <a:pPr eaLnBrk="1" hangingPunct="1"/>
            <a:r>
              <a:rPr lang="en-US" b="1" dirty="0" smtClean="0"/>
              <a:t>Understand the nature of turbulence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Consecutive snapshots of a large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simulation of turbulence: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now 30 Terabytes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Treat it as an experiment, </a:t>
            </a:r>
            <a:r>
              <a:rPr lang="en-US" b="1" dirty="0" smtClean="0">
                <a:solidFill>
                  <a:schemeClr val="accent2"/>
                </a:solidFill>
              </a:rPr>
              <a:t>play</a:t>
            </a:r>
            <a:r>
              <a:rPr lang="en-US" dirty="0" smtClean="0">
                <a:solidFill>
                  <a:schemeClr val="accent2"/>
                </a:solidFill>
              </a:rPr>
              <a:t> with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the database! </a:t>
            </a:r>
          </a:p>
          <a:p>
            <a:pPr lvl="1" eaLnBrk="1" hangingPunct="1"/>
            <a:r>
              <a:rPr lang="en-US" b="1" dirty="0" smtClean="0">
                <a:solidFill>
                  <a:schemeClr val="accent2"/>
                </a:solidFill>
              </a:rPr>
              <a:t>Shoot test particles </a:t>
            </a:r>
            <a:r>
              <a:rPr lang="en-US" dirty="0" smtClean="0">
                <a:solidFill>
                  <a:schemeClr val="accent2"/>
                </a:solidFill>
              </a:rPr>
              <a:t>(sensors) from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your laptop into the simulation,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like in the movie Twister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Next: 70TB MHD simulation</a:t>
            </a:r>
            <a:endParaRPr lang="en-US" dirty="0" smtClean="0"/>
          </a:p>
          <a:p>
            <a:pPr eaLnBrk="1" hangingPunct="1"/>
            <a:r>
              <a:rPr lang="en-US" b="1" dirty="0" smtClean="0"/>
              <a:t>New paradigm</a:t>
            </a:r>
            <a:r>
              <a:rPr lang="en-US" dirty="0" smtClean="0"/>
              <a:t> for analyzing simulations!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381000" y="6292850"/>
            <a:ext cx="944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with C. Meneveau, S. Chen (Mech. E), G. Eyink (Applied Math), R. Burns (CS)</a:t>
            </a:r>
          </a:p>
        </p:txBody>
      </p:sp>
      <p:pic>
        <p:nvPicPr>
          <p:cNvPr id="91141" name="Picture 4" descr="dissi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4572000"/>
            <a:ext cx="2229239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Screen shot 2010-03-17 at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72200" y="2959100"/>
            <a:ext cx="2818304" cy="123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Usage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601" y="1600200"/>
            <a:ext cx="8820399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5791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2011: exceeded 100B points, delivered publicly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3061" y="-152400"/>
            <a:ext cx="9317420" cy="152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76200" y="6172200"/>
            <a:ext cx="93726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33400" y="6479435"/>
            <a:ext cx="8382000" cy="7571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Kai Buerger,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Technische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Munich, 24 million particles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106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Streaming Visualization of Turbulence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24MillionParticles_Velocit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0800" y="1143000"/>
            <a:ext cx="9271000" cy="5214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8865</TotalTime>
  <Words>1208</Words>
  <Application>Microsoft Office PowerPoint</Application>
  <PresentationFormat>On-screen Show (4:3)</PresentationFormat>
  <Paragraphs>288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New Challenges in Large Simulation Databases</vt:lpstr>
      <vt:lpstr>Data in HPC Simulations</vt:lpstr>
      <vt:lpstr>Cosmology Simulations</vt:lpstr>
      <vt:lpstr>Silver River Transfer</vt:lpstr>
      <vt:lpstr>Visualizing Petabytes</vt:lpstr>
      <vt:lpstr>Real Time Interactions with TB</vt:lpstr>
      <vt:lpstr>Immersive Turbulence</vt:lpstr>
      <vt:lpstr>Daily Usage</vt:lpstr>
      <vt:lpstr>Streaming Visualization of Turbulence</vt:lpstr>
      <vt:lpstr>Amdahl’s Laws</vt:lpstr>
      <vt:lpstr>Architectual Challenges</vt:lpstr>
      <vt:lpstr>Tradeoffs Today</vt:lpstr>
      <vt:lpstr>Cost of a Petabyte</vt:lpstr>
      <vt:lpstr>JHU Data-Scope</vt:lpstr>
      <vt:lpstr>Cluster Layout</vt:lpstr>
      <vt:lpstr>Network Architecture</vt:lpstr>
      <vt:lpstr>How to Use the Data-Scope?</vt:lpstr>
      <vt:lpstr>Crossing the PB Boundary</vt:lpstr>
      <vt:lpstr>Large Arrays in SQL Server</vt:lpstr>
      <vt:lpstr>Using GPUs</vt:lpstr>
      <vt:lpstr>Galaxy Correlations</vt:lpstr>
      <vt:lpstr>Dark Matter Annihilation</vt:lpstr>
      <vt:lpstr>Summary</vt:lpstr>
    </vt:vector>
  </TitlesOfParts>
  <Company>The 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Szalay</dc:creator>
  <cp:lastModifiedBy>szalay</cp:lastModifiedBy>
  <cp:revision>887</cp:revision>
  <dcterms:created xsi:type="dcterms:W3CDTF">2000-07-18T20:38:03Z</dcterms:created>
  <dcterms:modified xsi:type="dcterms:W3CDTF">2012-12-19T11:29:19Z</dcterms:modified>
</cp:coreProperties>
</file>