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83" r:id="rId2"/>
    <p:sldId id="260" r:id="rId3"/>
    <p:sldId id="279" r:id="rId4"/>
    <p:sldId id="282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78" r:id="rId13"/>
    <p:sldId id="269" r:id="rId14"/>
    <p:sldId id="270" r:id="rId15"/>
    <p:sldId id="271" r:id="rId16"/>
    <p:sldId id="273" r:id="rId17"/>
    <p:sldId id="281" r:id="rId18"/>
    <p:sldId id="275" r:id="rId19"/>
    <p:sldId id="280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Adrian Jenkins" initials="A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8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commentAuthors" Target="commentAuthors.xml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printerSettings" Target="printerSettings/printerSettings1.bin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58AF-6093-4F45-ADEE-180109902539}" type="datetimeFigureOut">
              <a:rPr lang="en-US" smtClean="0"/>
              <a:pPr/>
              <a:t>12/19/12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December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A36B5-E3C1-724D-BCFE-067D0273BD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</a:t>
            </a:r>
            <a:r>
              <a:rPr lang="en-US" dirty="0" err="1" smtClean="0"/>
              <a:t>resimulation</a:t>
            </a:r>
            <a:r>
              <a:rPr lang="en-US" dirty="0" smtClean="0"/>
              <a:t> initial conditions?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905000" y="1600200"/>
            <a:ext cx="5562600" cy="5029200"/>
            <a:chOff x="1905000" y="1600200"/>
            <a:chExt cx="5562600" cy="5029200"/>
          </a:xfrm>
        </p:grpSpPr>
        <p:sp>
          <p:nvSpPr>
            <p:cNvPr id="4" name="Rectangle 3"/>
            <p:cNvSpPr/>
            <p:nvPr/>
          </p:nvSpPr>
          <p:spPr>
            <a:xfrm>
              <a:off x="1905000" y="1600200"/>
              <a:ext cx="5562600" cy="502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419600" y="2133600"/>
              <a:ext cx="2438400" cy="24384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05400" y="2743200"/>
              <a:ext cx="990600" cy="990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10200" y="2971800"/>
              <a:ext cx="457200" cy="4572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</a:t>
            </a:r>
            <a:r>
              <a:rPr lang="en-US" dirty="0" err="1" smtClean="0"/>
              <a:t>resimulation</a:t>
            </a:r>
            <a:r>
              <a:rPr lang="en-US" dirty="0" smtClean="0"/>
              <a:t> initial conditions?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162" dirty="0" smtClean="0">
                <a:latin typeface="Arial"/>
                <a:cs typeface="Arial"/>
              </a:rPr>
              <a:t>Use </a:t>
            </a:r>
            <a:r>
              <a:rPr lang="en-US" sz="2162" dirty="0" err="1" smtClean="0">
                <a:latin typeface="Arial"/>
                <a:cs typeface="Arial"/>
              </a:rPr>
              <a:t>octree</a:t>
            </a:r>
            <a:r>
              <a:rPr lang="en-US" sz="2162" dirty="0" smtClean="0">
                <a:latin typeface="Arial"/>
                <a:cs typeface="Arial"/>
              </a:rPr>
              <a:t> basis functions as the building blocks</a:t>
            </a:r>
          </a:p>
          <a:p>
            <a:pPr>
              <a:buNone/>
            </a:pPr>
            <a:endParaRPr lang="en-US" sz="2162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162" dirty="0" smtClean="0">
                <a:latin typeface="Arial"/>
                <a:cs typeface="Arial"/>
              </a:rPr>
              <a:t> Several advantages over using white noise field itself:</a:t>
            </a:r>
          </a:p>
          <a:p>
            <a:pPr>
              <a:buNone/>
            </a:pPr>
            <a:endParaRPr lang="en-US" sz="2162" dirty="0" smtClean="0">
              <a:latin typeface="Arial"/>
              <a:cs typeface="Arial"/>
            </a:endParaRPr>
          </a:p>
          <a:p>
            <a:pPr marL="457200" indent="-457200">
              <a:buAutoNum type="arabicParenBoth"/>
            </a:pPr>
            <a:r>
              <a:rPr lang="en-US" sz="2162" dirty="0" smtClean="0">
                <a:latin typeface="Arial"/>
                <a:cs typeface="Arial"/>
              </a:rPr>
              <a:t>Each grid is completely independent of the others. The displacements add incoherently.</a:t>
            </a:r>
          </a:p>
          <a:p>
            <a:pPr marL="457200" indent="-457200">
              <a:buAutoNum type="arabicParenBoth"/>
            </a:pPr>
            <a:r>
              <a:rPr lang="en-US" sz="2162" dirty="0" smtClean="0">
                <a:latin typeface="Arial"/>
                <a:cs typeface="Arial"/>
              </a:rPr>
              <a:t>By construction the </a:t>
            </a:r>
            <a:r>
              <a:rPr lang="en-US" sz="2162" dirty="0" err="1" smtClean="0">
                <a:latin typeface="Arial"/>
                <a:cs typeface="Arial"/>
              </a:rPr>
              <a:t>zeroth</a:t>
            </a:r>
            <a:r>
              <a:rPr lang="en-US" sz="2162" dirty="0" smtClean="0">
                <a:latin typeface="Arial"/>
                <a:cs typeface="Arial"/>
              </a:rPr>
              <a:t> and first moments of the </a:t>
            </a:r>
            <a:r>
              <a:rPr lang="en-US" sz="2162" dirty="0" err="1" smtClean="0">
                <a:latin typeface="Arial"/>
                <a:cs typeface="Arial"/>
              </a:rPr>
              <a:t>octree</a:t>
            </a:r>
            <a:r>
              <a:rPr lang="en-US" sz="2162" dirty="0" smtClean="0">
                <a:latin typeface="Arial"/>
                <a:cs typeface="Arial"/>
              </a:rPr>
              <a:t> basis functions are identically zero. This means their contribution is highly </a:t>
            </a:r>
            <a:r>
              <a:rPr lang="en-US" sz="2162" dirty="0" err="1" smtClean="0">
                <a:latin typeface="Arial"/>
                <a:cs typeface="Arial"/>
              </a:rPr>
              <a:t>localised</a:t>
            </a:r>
            <a:r>
              <a:rPr lang="en-US" sz="2162" dirty="0" smtClean="0">
                <a:latin typeface="Arial"/>
                <a:cs typeface="Arial"/>
              </a:rPr>
              <a:t> which mitigates edge effects due to unwanted periodicity.</a:t>
            </a:r>
          </a:p>
          <a:p>
            <a:pPr marL="457200" indent="-457200">
              <a:buAutoNum type="arabicParenBoth"/>
            </a:pPr>
            <a:endParaRPr lang="en-US" sz="2162" dirty="0" smtClean="0">
              <a:latin typeface="Arial"/>
              <a:cs typeface="Arial"/>
            </a:endParaRPr>
          </a:p>
          <a:p>
            <a:pPr marL="457200" indent="-457200">
              <a:buNone/>
            </a:pPr>
            <a:r>
              <a:rPr lang="en-US" sz="2162" dirty="0" smtClean="0">
                <a:latin typeface="Arial"/>
                <a:cs typeface="Arial"/>
              </a:rPr>
              <a:t>For the inner grids need to decide on which grid to place each </a:t>
            </a:r>
            <a:r>
              <a:rPr lang="en-US" sz="2162" dirty="0" err="1" smtClean="0">
                <a:latin typeface="Arial"/>
                <a:cs typeface="Arial"/>
              </a:rPr>
              <a:t>octree</a:t>
            </a:r>
            <a:r>
              <a:rPr lang="en-US" sz="2162" dirty="0" smtClean="0">
                <a:latin typeface="Arial"/>
                <a:cs typeface="Arial"/>
              </a:rPr>
              <a:t> basis function.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1905000" y="1600200"/>
            <a:ext cx="5562600" cy="5029200"/>
            <a:chOff x="1905000" y="1600200"/>
            <a:chExt cx="5562600" cy="5029200"/>
          </a:xfrm>
        </p:grpSpPr>
        <p:sp>
          <p:nvSpPr>
            <p:cNvPr id="4" name="Rectangle 3"/>
            <p:cNvSpPr/>
            <p:nvPr/>
          </p:nvSpPr>
          <p:spPr>
            <a:xfrm>
              <a:off x="1905000" y="1600200"/>
              <a:ext cx="5562600" cy="5029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419600" y="2133600"/>
              <a:ext cx="2438400" cy="24384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05400" y="2743200"/>
              <a:ext cx="990600" cy="990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10200" y="2971800"/>
              <a:ext cx="457200" cy="457200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test the </a:t>
            </a:r>
            <a:r>
              <a:rPr lang="en-US" dirty="0" err="1" smtClean="0"/>
              <a:t>resimulations</a:t>
            </a:r>
            <a:r>
              <a:rPr lang="en-US" dirty="0" smtClean="0"/>
              <a:t> </a:t>
            </a:r>
            <a:r>
              <a:rPr lang="en-US" dirty="0" err="1" smtClean="0"/>
              <a:t>ics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By making the same initial conditions with two different methods:</a:t>
            </a:r>
          </a:p>
          <a:p>
            <a:pPr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Arial"/>
                <a:cs typeface="Arial"/>
              </a:rPr>
              <a:t>Cosmological ICS – use a single huge Fourier transform</a:t>
            </a:r>
          </a:p>
          <a:p>
            <a:pPr marL="457200" indent="-457200">
              <a:buAutoNum type="arabicParenBoth"/>
            </a:pPr>
            <a:r>
              <a:rPr lang="en-US" sz="2000" dirty="0" err="1" smtClean="0">
                <a:latin typeface="Arial"/>
                <a:cs typeface="Arial"/>
              </a:rPr>
              <a:t>Resimulation</a:t>
            </a:r>
            <a:r>
              <a:rPr lang="en-US" sz="2000" dirty="0" smtClean="0">
                <a:latin typeface="Arial"/>
                <a:cs typeface="Arial"/>
              </a:rPr>
              <a:t> ICS – use nested multiple smaller </a:t>
            </a:r>
            <a:r>
              <a:rPr lang="en-US" sz="2000" dirty="0" err="1" smtClean="0">
                <a:latin typeface="Arial"/>
                <a:cs typeface="Arial"/>
              </a:rPr>
              <a:t>FTs</a:t>
            </a: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AutoNum type="arabicParenBoth"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Arial"/>
                <a:cs typeface="Arial"/>
              </a:rPr>
              <a:t>  Use the same particle load,  N-body code, numerical parameters,  and look at the final conditions to judge success.  </a:t>
            </a:r>
          </a:p>
          <a:p>
            <a:pPr marL="457200" indent="-457200"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Arial"/>
                <a:cs typeface="Arial"/>
              </a:rPr>
              <a:t>Taken a MW-mass halo from DOVE/COCO simulation to test the </a:t>
            </a:r>
            <a:r>
              <a:rPr lang="en-US" sz="2000" dirty="0" err="1" smtClean="0">
                <a:latin typeface="Arial"/>
                <a:cs typeface="Arial"/>
              </a:rPr>
              <a:t>ics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ag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2530" y="0"/>
            <a:ext cx="681147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28600" y="2133600"/>
            <a:ext cx="1875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Eagle Volume:</a:t>
            </a:r>
          </a:p>
          <a:p>
            <a:endParaRPr lang="en-US" dirty="0" smtClean="0"/>
          </a:p>
          <a:p>
            <a:r>
              <a:rPr lang="en-US" dirty="0" smtClean="0"/>
              <a:t>DOVE simulation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3124200" y="537664"/>
            <a:ext cx="4987636" cy="5961861"/>
            <a:chOff x="3124200" y="537664"/>
            <a:chExt cx="4987636" cy="5961861"/>
          </a:xfrm>
        </p:grpSpPr>
        <p:pic>
          <p:nvPicPr>
            <p:cNvPr id="6" name="Picture 5" descr="Ref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4200" y="537664"/>
              <a:ext cx="4987636" cy="503853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124200" y="5576195"/>
              <a:ext cx="498763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Reference halo:  M</a:t>
              </a:r>
              <a:r>
                <a:rPr lang="en-US" baseline="-25000" dirty="0" smtClean="0"/>
                <a:t>200</a:t>
              </a:r>
              <a:r>
                <a:rPr lang="en-US" dirty="0" smtClean="0"/>
                <a:t>=9.1x10</a:t>
              </a:r>
              <a:r>
                <a:rPr lang="en-US" baseline="30000" dirty="0" smtClean="0"/>
                <a:t>11</a:t>
              </a:r>
              <a:r>
                <a:rPr lang="en-US" dirty="0" smtClean="0"/>
                <a:t>Msun/h</a:t>
              </a:r>
            </a:p>
            <a:p>
              <a:endParaRPr lang="en-US" dirty="0" smtClean="0"/>
            </a:p>
            <a:p>
              <a:r>
                <a:rPr lang="en-US" dirty="0" smtClean="0"/>
                <a:t>Run with a 12288</a:t>
              </a:r>
              <a:r>
                <a:rPr lang="en-US" baseline="30000" dirty="0" smtClean="0"/>
                <a:t>3</a:t>
              </a:r>
              <a:r>
                <a:rPr lang="en-US" dirty="0" smtClean="0"/>
                <a:t> Fourier transform!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172200" y="53766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© Mark Lovell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754" y="990600"/>
            <a:ext cx="4480246" cy="4525963"/>
          </a:xfrm>
        </p:spPr>
      </p:pic>
      <p:pic>
        <p:nvPicPr>
          <p:cNvPr id="9" name="Picture 8" descr="X4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58250"/>
            <a:ext cx="4413279" cy="44583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6400" y="6019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simulation                                      </a:t>
            </a:r>
            <a:r>
              <a:rPr lang="en-US" dirty="0" err="1" smtClean="0"/>
              <a:t>Resimulation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10582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© Mark Lovell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properties of  the </a:t>
            </a:r>
            <a:r>
              <a:rPr lang="en-US" dirty="0" err="1" smtClean="0"/>
              <a:t>resimulated</a:t>
            </a:r>
            <a:r>
              <a:rPr lang="en-US" dirty="0" smtClean="0"/>
              <a:t> halo agree very closely with the reference calculation. </a:t>
            </a:r>
            <a:endParaRPr lang="en-US" dirty="0"/>
          </a:p>
        </p:txBody>
      </p:sp>
      <p:pic>
        <p:nvPicPr>
          <p:cNvPr id="4" name="Content Placeholder 3" descr="p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78021"/>
            <a:ext cx="8229600" cy="3970320"/>
          </a:xfrm>
        </p:spPr>
      </p:pic>
      <p:sp>
        <p:nvSpPr>
          <p:cNvPr id="6" name="TextBox 5"/>
          <p:cNvSpPr txBox="1"/>
          <p:nvPr/>
        </p:nvSpPr>
        <p:spPr>
          <a:xfrm>
            <a:off x="6553200" y="4998422"/>
            <a:ext cx="990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  0.000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754" y="990600"/>
            <a:ext cx="4480246" cy="4525963"/>
          </a:xfrm>
        </p:spPr>
      </p:pic>
      <p:pic>
        <p:nvPicPr>
          <p:cNvPr id="9" name="Picture 8" descr="X4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58250"/>
            <a:ext cx="4413279" cy="44583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76400" y="60198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simulation                                      </a:t>
            </a:r>
            <a:r>
              <a:rPr lang="en-US" dirty="0" err="1" smtClean="0"/>
              <a:t>Resimulation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105825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© Mark Lovell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 smtClean="0"/>
              <a:t>COCO resolution and beyond …</a:t>
            </a:r>
            <a:endParaRPr lang="en-US" dirty="0"/>
          </a:p>
        </p:txBody>
      </p:sp>
      <p:pic>
        <p:nvPicPr>
          <p:cNvPr id="4" name="Content Placeholder 3" descr="COCO_cosm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14400"/>
            <a:ext cx="4525963" cy="4525963"/>
          </a:xfrm>
        </p:spPr>
      </p:pic>
      <p:pic>
        <p:nvPicPr>
          <p:cNvPr id="5" name="Picture 4" descr="COCO_resi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5963" y="914400"/>
            <a:ext cx="4525963" cy="45259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6172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COCO simulation                                                      </a:t>
            </a:r>
            <a:r>
              <a:rPr lang="en-US" dirty="0" err="1" smtClean="0"/>
              <a:t>Resimulation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914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© Mark Lovell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Resimulating</a:t>
            </a:r>
            <a:r>
              <a:rPr lang="en-US" dirty="0" smtClean="0"/>
              <a:t> an object found in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Given the simulation and the position of the object – the phase information </a:t>
            </a:r>
            <a:r>
              <a:rPr lang="en-US" sz="2000" dirty="0" smtClean="0">
                <a:latin typeface="Arial"/>
                <a:cs typeface="Arial"/>
              </a:rPr>
              <a:t>is</a:t>
            </a:r>
            <a:r>
              <a:rPr lang="en-US" sz="2000" dirty="0" smtClean="0">
                <a:latin typeface="Arial"/>
                <a:cs typeface="Arial"/>
              </a:rPr>
              <a:t> easy to determine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Need to be able to trace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Lagrangian</a:t>
            </a:r>
            <a:r>
              <a:rPr lang="en-US" sz="2000" dirty="0" smtClean="0">
                <a:latin typeface="Arial"/>
                <a:cs typeface="Arial"/>
              </a:rPr>
              <a:t> region from which it formed.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Requires particle data at the epoch of identification. Not necessarily at the full resolution.</a:t>
            </a:r>
          </a:p>
          <a:p>
            <a:r>
              <a:rPr lang="en-US" sz="2000" dirty="0" smtClean="0">
                <a:latin typeface="Arial"/>
                <a:cs typeface="Arial"/>
              </a:rPr>
              <a:t>Making an economical </a:t>
            </a:r>
            <a:r>
              <a:rPr lang="en-US" sz="2000" dirty="0" err="1" smtClean="0">
                <a:latin typeface="Arial"/>
                <a:cs typeface="Arial"/>
              </a:rPr>
              <a:t>Lagrangian</a:t>
            </a:r>
            <a:r>
              <a:rPr lang="en-US" sz="2000" dirty="0" smtClean="0">
                <a:latin typeface="Arial"/>
                <a:cs typeface="Arial"/>
              </a:rPr>
              <a:t> region is hard, a more modest aim would be to make a generous region.</a:t>
            </a:r>
          </a:p>
          <a:p>
            <a:r>
              <a:rPr lang="en-US" sz="2000" dirty="0" smtClean="0">
                <a:latin typeface="Arial"/>
                <a:cs typeface="Arial"/>
              </a:rPr>
              <a:t>Need a code to generate the particle load.</a:t>
            </a:r>
          </a:p>
          <a:p>
            <a:r>
              <a:rPr lang="en-US" sz="2000" dirty="0" smtClean="0">
                <a:latin typeface="Arial"/>
                <a:cs typeface="Arial"/>
              </a:rPr>
              <a:t>A single compute node (with ~100 </a:t>
            </a:r>
            <a:r>
              <a:rPr lang="en-US" sz="2000" dirty="0" err="1" smtClean="0">
                <a:latin typeface="Arial"/>
                <a:cs typeface="Arial"/>
              </a:rPr>
              <a:t>Gbytes</a:t>
            </a:r>
            <a:r>
              <a:rPr lang="en-US" sz="2000" dirty="0" smtClean="0">
                <a:latin typeface="Arial"/>
                <a:cs typeface="Arial"/>
              </a:rPr>
              <a:t> RAM) needed to make most ICs.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Resimulating</a:t>
            </a:r>
            <a:r>
              <a:rPr lang="en-US" dirty="0" smtClean="0">
                <a:solidFill>
                  <a:srgbClr val="FF0000"/>
                </a:solidFill>
              </a:rPr>
              <a:t> objects selected from the database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Content Placeholder 6" descr="COCO_cosm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066800"/>
            <a:ext cx="5715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Taking care with setting the phases for simulations can add value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There is new way to set the phase information using </a:t>
            </a:r>
            <a:r>
              <a:rPr lang="en-US" sz="2000" dirty="0" err="1" smtClean="0">
                <a:latin typeface="Arial"/>
                <a:cs typeface="Arial"/>
              </a:rPr>
              <a:t>octree</a:t>
            </a:r>
            <a:r>
              <a:rPr lang="en-US" sz="2000" dirty="0" smtClean="0">
                <a:latin typeface="Arial"/>
                <a:cs typeface="Arial"/>
              </a:rPr>
              <a:t> basis function expansions which has several advantages: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          Consistent initial conditions over all scales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          Ease of reproducibility – aiding sharing and publication of phase        information.</a:t>
            </a:r>
          </a:p>
          <a:p>
            <a:pPr lvl="1"/>
            <a:r>
              <a:rPr lang="en-US" sz="1600" dirty="0" smtClean="0">
                <a:latin typeface="Arial"/>
                <a:cs typeface="Arial"/>
              </a:rPr>
              <a:t>          Designed to allow very faithful </a:t>
            </a:r>
            <a:r>
              <a:rPr lang="en-US" sz="1600" dirty="0" err="1" smtClean="0">
                <a:latin typeface="Arial"/>
                <a:cs typeface="Arial"/>
              </a:rPr>
              <a:t>resimulations</a:t>
            </a:r>
            <a:endParaRPr lang="en-US" sz="16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Databases are a natural place to look for objects or regions to </a:t>
            </a:r>
            <a:r>
              <a:rPr lang="en-US" sz="2000" dirty="0" err="1" smtClean="0">
                <a:latin typeface="Arial"/>
                <a:cs typeface="Arial"/>
              </a:rPr>
              <a:t>resimulate</a:t>
            </a:r>
            <a:r>
              <a:rPr lang="en-US" sz="2000" dirty="0" smtClean="0">
                <a:latin typeface="Arial"/>
                <a:cs typeface="Arial"/>
              </a:rPr>
              <a:t> for many purposes.</a:t>
            </a:r>
          </a:p>
          <a:p>
            <a:r>
              <a:rPr lang="en-US" sz="2000" dirty="0" smtClean="0">
                <a:latin typeface="Arial"/>
                <a:cs typeface="Arial"/>
              </a:rPr>
              <a:t>The ability to make </a:t>
            </a:r>
            <a:r>
              <a:rPr lang="en-US" sz="2000" dirty="0" err="1" smtClean="0">
                <a:latin typeface="Arial"/>
                <a:cs typeface="Arial"/>
              </a:rPr>
              <a:t>resimulation</a:t>
            </a:r>
            <a:r>
              <a:rPr lang="en-US" sz="2000" dirty="0" smtClean="0">
                <a:latin typeface="Arial"/>
                <a:cs typeface="Arial"/>
              </a:rPr>
              <a:t> initial conditions of objects/regions selected from the database would be nice</a:t>
            </a:r>
            <a:r>
              <a:rPr lang="en-US" sz="2000" dirty="0" smtClean="0">
                <a:latin typeface="Arial"/>
                <a:cs typeface="Arial"/>
              </a:rPr>
              <a:t>!</a:t>
            </a:r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Some one has to do the work …    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imulation </a:t>
            </a:r>
            <a:r>
              <a:rPr lang="en-US" dirty="0" smtClean="0"/>
              <a:t>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162" dirty="0" smtClean="0">
                <a:latin typeface="Arial"/>
                <a:cs typeface="Arial"/>
              </a:rPr>
              <a:t>Natural to use simulations in </a:t>
            </a:r>
            <a:r>
              <a:rPr lang="en-US" sz="2162" dirty="0" smtClean="0">
                <a:latin typeface="Arial"/>
                <a:cs typeface="Arial"/>
              </a:rPr>
              <a:t>the database to select objects for further study.</a:t>
            </a:r>
            <a:endParaRPr lang="en-US" sz="2162" dirty="0" smtClean="0">
              <a:latin typeface="Arial"/>
              <a:cs typeface="Arial"/>
            </a:endParaRPr>
          </a:p>
          <a:p>
            <a:endParaRPr lang="en-US" sz="2162" dirty="0" smtClean="0">
              <a:latin typeface="Arial"/>
              <a:cs typeface="Arial"/>
            </a:endParaRPr>
          </a:p>
          <a:p>
            <a:r>
              <a:rPr lang="en-US" sz="2162" dirty="0" smtClean="0">
                <a:latin typeface="Arial"/>
                <a:cs typeface="Arial"/>
              </a:rPr>
              <a:t>Would be nice to automate this procedure so that it is relatively easy to </a:t>
            </a:r>
            <a:r>
              <a:rPr lang="en-US" sz="2162" dirty="0" smtClean="0">
                <a:latin typeface="Arial"/>
                <a:cs typeface="Arial"/>
              </a:rPr>
              <a:t>make initial conditions for samples of object selected from the database.</a:t>
            </a:r>
          </a:p>
          <a:p>
            <a:endParaRPr lang="en-US" sz="2162" dirty="0" smtClean="0">
              <a:latin typeface="Arial"/>
              <a:cs typeface="Arial"/>
            </a:endParaRPr>
          </a:p>
          <a:p>
            <a:r>
              <a:rPr lang="en-US" sz="2162" dirty="0" smtClean="0">
                <a:latin typeface="Arial"/>
                <a:cs typeface="Arial"/>
              </a:rPr>
              <a:t>Thi</a:t>
            </a:r>
            <a:r>
              <a:rPr lang="en-US" sz="2162" dirty="0" smtClean="0">
                <a:latin typeface="Arial"/>
                <a:cs typeface="Arial"/>
              </a:rPr>
              <a:t>s requires a number of steps.  In this talk I will focus mainly just one aspect -- which is how to choose the phase information for new simulations for the database.</a:t>
            </a:r>
          </a:p>
          <a:p>
            <a:r>
              <a:rPr lang="en-US" sz="2162" dirty="0" smtClean="0">
                <a:latin typeface="Arial"/>
                <a:cs typeface="Arial"/>
              </a:rPr>
              <a:t>The choice of how phases are set up can help later when it comes to </a:t>
            </a:r>
            <a:r>
              <a:rPr lang="en-US" sz="2162" dirty="0" err="1" smtClean="0">
                <a:latin typeface="Arial"/>
                <a:cs typeface="Arial"/>
              </a:rPr>
              <a:t>resimulating</a:t>
            </a:r>
            <a:r>
              <a:rPr lang="en-US" sz="2162" dirty="0" smtClean="0">
                <a:latin typeface="Arial"/>
                <a:cs typeface="Arial"/>
              </a:rPr>
              <a:t> objects.</a:t>
            </a:r>
          </a:p>
          <a:p>
            <a:pPr>
              <a:buNone/>
            </a:pPr>
            <a:endParaRPr lang="en-US" sz="2162" dirty="0" smtClean="0">
              <a:latin typeface="Arial"/>
              <a:cs typeface="Arial"/>
            </a:endParaRPr>
          </a:p>
          <a:p>
            <a:pPr>
              <a:buNone/>
            </a:pPr>
            <a:endParaRPr lang="en-US" sz="2162" dirty="0" smtClean="0">
              <a:latin typeface="Arial"/>
              <a:cs typeface="Arial"/>
            </a:endParaRPr>
          </a:p>
          <a:p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</a:rPr>
              <a:t>  </a:t>
            </a:r>
            <a:endParaRPr lang="en-US"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ROb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9091" y="899318"/>
            <a:ext cx="7944909" cy="5958682"/>
          </a:xfrm>
        </p:spPr>
      </p:pic>
      <p:sp>
        <p:nvSpPr>
          <p:cNvPr id="5" name="TextBox 4"/>
          <p:cNvSpPr txBox="1"/>
          <p:nvPr/>
        </p:nvSpPr>
        <p:spPr>
          <a:xfrm>
            <a:off x="457201" y="294112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ICs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14401" y="3124200"/>
            <a:ext cx="2846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0" y="1417638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Phase information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109518" y="2364046"/>
            <a:ext cx="11541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Gaussian random fields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Useful to think of the task as consisting of two stages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Arial"/>
                <a:cs typeface="Arial"/>
              </a:rPr>
              <a:t>Create a numerical approximation of  a real Gaussian white noise field  (i.e. a field with a constant power spectrum and a zero correlation function at non-zero lag).</a:t>
            </a:r>
          </a:p>
          <a:p>
            <a:pPr marL="457200" indent="-457200">
              <a:buAutoNum type="arabicParenBoth"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AutoNum type="arabicParenBoth"/>
            </a:pPr>
            <a:r>
              <a:rPr lang="en-US" sz="2000" dirty="0" smtClean="0">
                <a:latin typeface="Arial"/>
                <a:cs typeface="Arial"/>
              </a:rPr>
              <a:t> Perform a convolution of this field with a real non-negative filter, to produce a Gaussian field with the desired power spectrum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Gaussian random fields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Gaussian white noise fields have a special property:</a:t>
            </a:r>
          </a:p>
          <a:p>
            <a:pPr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When expressed as a basis function expansion, the expansion coefficients are independent Gaussian random variables, provided the basis functions are mutually orthogonal.</a:t>
            </a:r>
          </a:p>
          <a:p>
            <a:pPr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 Use a pseudorandom number generator to generate a set of `independent’  expansion coefficients.</a:t>
            </a:r>
          </a:p>
          <a:p>
            <a:pPr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The most familiar orthogonal basis functions for making initial conditions for structure formation calculations are planes waves. </a:t>
            </a:r>
          </a:p>
          <a:p>
            <a:pPr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 This basis set is not ideal for making multi-scale or </a:t>
            </a:r>
            <a:r>
              <a:rPr lang="en-US" sz="2000" dirty="0" err="1" smtClean="0">
                <a:latin typeface="Arial"/>
                <a:cs typeface="Arial"/>
              </a:rPr>
              <a:t>resimulation</a:t>
            </a:r>
            <a:r>
              <a:rPr lang="en-US" sz="2000" dirty="0" smtClean="0">
                <a:latin typeface="Arial"/>
                <a:cs typeface="Arial"/>
              </a:rPr>
              <a:t> initial conditions because the basis functions are not </a:t>
            </a:r>
            <a:r>
              <a:rPr lang="en-US" sz="2000" dirty="0" err="1" smtClean="0">
                <a:latin typeface="Arial"/>
                <a:cs typeface="Arial"/>
              </a:rPr>
              <a:t>localised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>
              <a:buNone/>
            </a:pPr>
            <a:endParaRPr lang="en-US" sz="20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There are better orthogonal basis sets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Octree</a:t>
            </a:r>
            <a:r>
              <a:rPr lang="en-US" dirty="0" smtClean="0"/>
              <a:t> basis functions</a:t>
            </a:r>
            <a:endParaRPr lang="en-US" dirty="0"/>
          </a:p>
        </p:txBody>
      </p:sp>
      <p:pic>
        <p:nvPicPr>
          <p:cNvPr id="8" name="Content Placeholder 7" descr="octre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7700" y="1417638"/>
            <a:ext cx="7848600" cy="3886200"/>
          </a:xfrm>
        </p:spPr>
      </p:pic>
      <p:sp>
        <p:nvSpPr>
          <p:cNvPr id="9" name="TextBox 8"/>
          <p:cNvSpPr txBox="1"/>
          <p:nvPr/>
        </p:nvSpPr>
        <p:spPr>
          <a:xfrm>
            <a:off x="647700" y="5715000"/>
            <a:ext cx="8039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Establish a mapping between pseudorandom sequence and the </a:t>
            </a:r>
            <a:r>
              <a:rPr lang="en-US" dirty="0" err="1" smtClean="0"/>
              <a:t>octree</a:t>
            </a:r>
            <a:r>
              <a:rPr lang="en-US" dirty="0" smtClean="0"/>
              <a:t> cells.</a:t>
            </a:r>
          </a:p>
          <a:p>
            <a:r>
              <a:rPr lang="en-US" dirty="0" smtClean="0"/>
              <a:t>If the entire pseudorandom sequence is used (e.g. 10</a:t>
            </a:r>
            <a:r>
              <a:rPr lang="en-US" baseline="30000" dirty="0" smtClean="0"/>
              <a:t>46 </a:t>
            </a:r>
            <a:r>
              <a:rPr lang="en-US" dirty="0" smtClean="0"/>
              <a:t>numbers) then huge dynamic range is possible.   Much bigger than needed for any one simulation.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Publishing phase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9372600" cy="54864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791199" y="4038600"/>
            <a:ext cx="2209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MXXL -3000Mpc/h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2438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Eagle - 100 </a:t>
            </a:r>
            <a:r>
              <a:rPr lang="en-US" dirty="0" err="1" smtClean="0"/>
              <a:t>Mpc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5366266" y="4223266"/>
            <a:ext cx="468868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5600" y="2807732"/>
            <a:ext cx="1447800" cy="1002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 flipH="1">
            <a:off x="5311141" y="4648200"/>
            <a:ext cx="198117" cy="2169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43400" y="3810000"/>
            <a:ext cx="228600" cy="2286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34741" y="1600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Public multi-scale Gaussian white noise field.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28700" y="5257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phases can be specified by 5 integers. </a:t>
            </a:r>
          </a:p>
          <a:p>
            <a:endParaRPr lang="en-US" dirty="0" smtClean="0"/>
          </a:p>
          <a:p>
            <a:r>
              <a:rPr lang="en-US" dirty="0" smtClean="0"/>
              <a:t>For example:  Eagle volume phases are:</a:t>
            </a:r>
          </a:p>
          <a:p>
            <a:r>
              <a:rPr lang="en-US" dirty="0" smtClean="0"/>
              <a:t>                                                            [L16,(31250,23438,39063),S12]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</a:t>
            </a:r>
            <a:r>
              <a:rPr lang="en-US" dirty="0" err="1" smtClean="0"/>
              <a:t>resimulation</a:t>
            </a:r>
            <a:r>
              <a:rPr lang="en-US" dirty="0" smtClean="0"/>
              <a:t> initial conditions?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S</a:t>
            </a:r>
            <a:r>
              <a:rPr lang="en-US" sz="2000" dirty="0" smtClean="0">
                <a:latin typeface="Arial"/>
                <a:cs typeface="Arial"/>
              </a:rPr>
              <a:t>tarting </a:t>
            </a:r>
            <a:r>
              <a:rPr lang="en-US" sz="2000" dirty="0" smtClean="0">
                <a:latin typeface="Arial"/>
                <a:cs typeface="Arial"/>
              </a:rPr>
              <a:t>point is to take IC-GEN code and make minimal changes.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This code has been used to make </a:t>
            </a:r>
            <a:r>
              <a:rPr lang="en-US" sz="2000" dirty="0" err="1" smtClean="0">
                <a:latin typeface="Arial"/>
                <a:cs typeface="Arial"/>
              </a:rPr>
              <a:t>ics</a:t>
            </a:r>
            <a:r>
              <a:rPr lang="en-US" sz="2000" dirty="0" smtClean="0">
                <a:latin typeface="Arial"/>
                <a:cs typeface="Arial"/>
              </a:rPr>
              <a:t> for cosmological volumes:   e.g.  MXXL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                                                                   </a:t>
            </a:r>
          </a:p>
          <a:p>
            <a:r>
              <a:rPr lang="en-US" sz="2000" dirty="0" err="1" smtClean="0">
                <a:latin typeface="Arial"/>
                <a:cs typeface="Arial"/>
              </a:rPr>
              <a:t>Resimulations</a:t>
            </a:r>
            <a:r>
              <a:rPr lang="en-US" sz="2000" dirty="0" smtClean="0">
                <a:latin typeface="Arial"/>
                <a:cs typeface="Arial"/>
              </a:rPr>
              <a:t> such as the Aquarius </a:t>
            </a:r>
            <a:r>
              <a:rPr lang="en-US" sz="2000" dirty="0" err="1" smtClean="0">
                <a:latin typeface="Arial"/>
                <a:cs typeface="Arial"/>
              </a:rPr>
              <a:t>resimulations</a:t>
            </a:r>
            <a:r>
              <a:rPr lang="en-US" sz="2000" dirty="0" smtClean="0">
                <a:latin typeface="Arial"/>
                <a:cs typeface="Arial"/>
              </a:rPr>
              <a:t> (</a:t>
            </a:r>
            <a:r>
              <a:rPr lang="en-US" sz="2000" dirty="0" err="1" smtClean="0">
                <a:latin typeface="Arial"/>
                <a:cs typeface="Arial"/>
              </a:rPr>
              <a:t>Zeldovich</a:t>
            </a:r>
            <a:r>
              <a:rPr lang="en-US" sz="2000" dirty="0" smtClean="0">
                <a:latin typeface="Arial"/>
                <a:cs typeface="Arial"/>
              </a:rPr>
              <a:t> approx)</a:t>
            </a:r>
          </a:p>
          <a:p>
            <a:pPr>
              <a:buNone/>
            </a:pPr>
            <a:r>
              <a:rPr lang="en-US" sz="2000" dirty="0" smtClean="0">
                <a:latin typeface="Arial"/>
                <a:cs typeface="Arial"/>
              </a:rPr>
              <a:t>                                               Phoenix </a:t>
            </a:r>
            <a:r>
              <a:rPr lang="en-US" sz="2000" dirty="0" err="1" smtClean="0">
                <a:latin typeface="Arial"/>
                <a:cs typeface="Arial"/>
              </a:rPr>
              <a:t>resimulations</a:t>
            </a:r>
            <a:r>
              <a:rPr lang="en-US" sz="2000" dirty="0" smtClean="0">
                <a:latin typeface="Arial"/>
                <a:cs typeface="Arial"/>
              </a:rPr>
              <a:t> (2lpt approx)</a:t>
            </a:r>
            <a:endParaRPr lang="en-US" sz="20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883</Words>
  <Application>Microsoft Macintosh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Resimulating objects selected from the database</vt:lpstr>
      <vt:lpstr>Simulation infrastructure</vt:lpstr>
      <vt:lpstr>Slide 4</vt:lpstr>
      <vt:lpstr>Generating Gaussian random fields I</vt:lpstr>
      <vt:lpstr>Generating Gaussian random fields II</vt:lpstr>
      <vt:lpstr>Octree basis functions</vt:lpstr>
      <vt:lpstr>Publishing phase information</vt:lpstr>
      <vt:lpstr>How do you make resimulation initial conditions?</vt:lpstr>
      <vt:lpstr>How do you make resimulation initial conditions?</vt:lpstr>
      <vt:lpstr>How do you make resimulation initial conditions?</vt:lpstr>
      <vt:lpstr>Slide 12</vt:lpstr>
      <vt:lpstr>How do you test the resimulations ics?</vt:lpstr>
      <vt:lpstr>Slide 14</vt:lpstr>
      <vt:lpstr>Slide 15</vt:lpstr>
      <vt:lpstr>The properties of  the resimulated halo agree very closely with the reference calculation. </vt:lpstr>
      <vt:lpstr>Slide 17</vt:lpstr>
      <vt:lpstr>To COCO resolution and beyond …</vt:lpstr>
      <vt:lpstr>Resimulating an object found in a database</vt:lpstr>
      <vt:lpstr>Summary</vt:lpstr>
    </vt:vector>
  </TitlesOfParts>
  <Company>Department of Physics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DiRAC II</dc:title>
  <dc:creator>Adrian Jenkins</dc:creator>
  <cp:lastModifiedBy>Adrian Jenkins</cp:lastModifiedBy>
  <cp:revision>88</cp:revision>
  <dcterms:created xsi:type="dcterms:W3CDTF">2012-12-19T05:33:45Z</dcterms:created>
  <dcterms:modified xsi:type="dcterms:W3CDTF">2012-12-19T10:06:00Z</dcterms:modified>
</cp:coreProperties>
</file>